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65" r:id="rId1"/>
  </p:sldMasterIdLst>
  <p:sldIdLst>
    <p:sldId id="269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F73613-2CF9-490C-9761-2034241CB1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DB1D33-35B6-47C5-99FC-B2CEAB5FD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2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3613-2CF9-490C-9761-2034241CB1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1D33-35B6-47C5-99FC-B2CEAB5F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0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3613-2CF9-490C-9761-2034241CB1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1D33-35B6-47C5-99FC-B2CEAB5FD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9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3613-2CF9-490C-9761-2034241CB1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1D33-35B6-47C5-99FC-B2CEAB5FD3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77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3613-2CF9-490C-9761-2034241CB1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1D33-35B6-47C5-99FC-B2CEAB5F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89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3613-2CF9-490C-9761-2034241CB1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1D33-35B6-47C5-99FC-B2CEAB5FD3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6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3613-2CF9-490C-9761-2034241CB1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1D33-35B6-47C5-99FC-B2CEAB5FD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083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3613-2CF9-490C-9761-2034241CB1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1D33-35B6-47C5-99FC-B2CEAB5FD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358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3613-2CF9-490C-9761-2034241CB1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1D33-35B6-47C5-99FC-B2CEAB5FD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14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3613-2CF9-490C-9761-2034241CB1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1D33-35B6-47C5-99FC-B2CEAB5F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5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3613-2CF9-490C-9761-2034241CB1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1D33-35B6-47C5-99FC-B2CEAB5FD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3613-2CF9-490C-9761-2034241CB1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1D33-35B6-47C5-99FC-B2CEAB5F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2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3613-2CF9-490C-9761-2034241CB1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1D33-35B6-47C5-99FC-B2CEAB5FD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82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3613-2CF9-490C-9761-2034241CB1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1D33-35B6-47C5-99FC-B2CEAB5FD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17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3613-2CF9-490C-9761-2034241CB1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1D33-35B6-47C5-99FC-B2CEAB5F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3613-2CF9-490C-9761-2034241CB1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1D33-35B6-47C5-99FC-B2CEAB5FD37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8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3613-2CF9-490C-9761-2034241CB1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1D33-35B6-47C5-99FC-B2CEAB5F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F73613-2CF9-490C-9761-2034241CB1A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DB1D33-35B6-47C5-99FC-B2CEAB5FD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BA1A0F-2C70-4E9C-4439-A36BCE38CFCA}"/>
              </a:ext>
            </a:extLst>
          </p:cNvPr>
          <p:cNvSpPr txBox="1"/>
          <p:nvPr/>
        </p:nvSpPr>
        <p:spPr>
          <a:xfrm>
            <a:off x="1162975" y="244070"/>
            <a:ext cx="98808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мектептердегі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тәрбиеленушілердің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жекелеген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санаттарына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жеңілдетілген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тамақтандыруды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ұсыну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қызметті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қағидалары</a:t>
            </a:r>
            <a:r>
              <a:rPr lang="en-US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en-US" alt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br>
              <a:rPr lang="en-US" alt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en-US" alt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en-US" alt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en-US" alt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министрінің</a:t>
            </a:r>
            <a:br>
              <a:rPr lang="en-US" alt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en-US" altLang="ru-RU" sz="1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en-US" alt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ru-RU" sz="1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сәуірдегі</a:t>
            </a:r>
            <a:br>
              <a:rPr lang="en-US" alt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158 </a:t>
            </a:r>
            <a:r>
              <a:rPr lang="en-US" altLang="ru-RU" sz="1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бұйрығына</a:t>
            </a:r>
            <a:r>
              <a:rPr lang="en-US" alt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5307F2E-D340-AE92-96D2-FD8DBF9C2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584097"/>
              </p:ext>
            </p:extLst>
          </p:nvPr>
        </p:nvGraphicFramePr>
        <p:xfrm>
          <a:off x="677863" y="2160588"/>
          <a:ext cx="10765454" cy="324501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25950">
                  <a:extLst>
                    <a:ext uri="{9D8B030D-6E8A-4147-A177-3AD203B41FA5}">
                      <a16:colId xmlns:a16="http://schemas.microsoft.com/office/drawing/2014/main" val="907865631"/>
                    </a:ext>
                  </a:extLst>
                </a:gridCol>
                <a:gridCol w="2606494">
                  <a:extLst>
                    <a:ext uri="{9D8B030D-6E8A-4147-A177-3AD203B41FA5}">
                      <a16:colId xmlns:a16="http://schemas.microsoft.com/office/drawing/2014/main" val="2429022551"/>
                    </a:ext>
                  </a:extLst>
                </a:gridCol>
                <a:gridCol w="7633010">
                  <a:extLst>
                    <a:ext uri="{9D8B030D-6E8A-4147-A177-3AD203B41FA5}">
                      <a16:colId xmlns:a16="http://schemas.microsoft.com/office/drawing/2014/main" val="1195885296"/>
                    </a:ext>
                  </a:extLst>
                </a:gridCol>
              </a:tblGrid>
              <a:tr h="1603544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берушінің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en-US" alt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Облыстардың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Нұр-Сұлтан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Алматы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Шымкент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қалаларының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аудандар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облыстық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маңызы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қалалардың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жергілікті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атқарушы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органдары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республикалық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маңызы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қалалардың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астананың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басқармалары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аудандардағы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облыстық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маңызы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қалалардағы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бөлімдері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ұйымдары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55219541"/>
                  </a:ext>
                </a:extLst>
              </a:tr>
              <a:tr h="164147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ұсыну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тәсілдері</a:t>
                      </a:r>
                      <a:endParaRPr lang="en-US" alt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Өтініштерді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нәтижелерін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беру:1)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берушінің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кеңсесі;2)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ұйымдары;3) "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үкіметтің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www.egov.kz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веб-порталы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бұдан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жүзеге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асырылады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18381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22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Замещающее содержимое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1283855"/>
              </p:ext>
            </p:extLst>
          </p:nvPr>
        </p:nvGraphicFramePr>
        <p:xfrm>
          <a:off x="683579" y="452761"/>
          <a:ext cx="10662083" cy="568298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8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0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625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берушіге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тапсырған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сәттен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сондай-ақ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берген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- 5 (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күні;2)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берушіге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күтудің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рұқсат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- 15 минут;3)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алушыға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рұқсат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- 30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01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нысаны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ішінара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автоматтандырылған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)\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қағаз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жүзінде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971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нәтижесі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беретін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мектепте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жеңілдетілген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тамақтандыруды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стандартының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9-тармағында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көрсетілген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негіздер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көрсетуден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дәлелді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жауап.Порталда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нәтижесі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кабинетіне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жіберіледі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сақталады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Замещающее 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0216057"/>
              </p:ext>
            </p:extLst>
          </p:nvPr>
        </p:nvGraphicFramePr>
        <p:xfrm>
          <a:off x="616263" y="522605"/>
          <a:ext cx="10969096" cy="58127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26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7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4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 қызметті алушыдан алынатын төлем мөлшері 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Тегін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4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endParaRPr lang="ru-RU" altLang="en-U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ru-RU" alt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7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endParaRPr lang="ru-RU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кестесі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берушіде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заңнамасына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демалыс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күндерін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қоспағанда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дүйсенбіден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жұманы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алғанда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13.00-ден 14.30-ға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дейінгі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аралықтағы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түскі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үзіліспен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9.00-ден 18.30-ға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kk-KZ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en-U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жөндеу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жұмыстарын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жүргізуге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үзілістерді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қоспағанда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тәулік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заңнамасына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аяқталғаннан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демалыс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күндері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өтінішті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нәтижесін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келесі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күнімен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жүзеге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асырылады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орындарының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мекенжайлары:1)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министрлігінің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www.edu.gov.kzинтернет-ресурсында;2) www.egov.kzпорталында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орналасқан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Замещающее 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926632"/>
              </p:ext>
            </p:extLst>
          </p:nvPr>
        </p:nvGraphicFramePr>
        <p:xfrm>
          <a:off x="655955" y="328295"/>
          <a:ext cx="10514965" cy="609028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6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02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Құжаттардың тізбесі</a:t>
                      </a:r>
                      <a:endParaRPr lang="en-US" altLang="en-US" sz="1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өрсетілетін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берушіге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куәландыратын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сервисінен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сәйкестендіру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"АХАЖ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ақпараттық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жүйесінде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мәліметтер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болмаған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бұдан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АХАЖ АЖ)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жерде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туылған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баланың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куәлігінің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көшірмесі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сәйкестендіру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АХАЖ АЖ-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мәліметтер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болмаған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жерде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некеге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тұрған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бұзған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некеге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бұзу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куәліктің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көшірмесі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мәртебесін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растайтын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көшірмесі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көмекті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алуға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құқығы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отбасының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жергілікті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атқарушы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органдар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ұсынатын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көмекті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тұтынушылар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қатарына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жататынын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растайтын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шаққанда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орташа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көріс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деңгейінен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төмен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алмайтын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алған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істейтін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ата-аналардың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алмастыратын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адамдардың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жалақылары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кәсіпкерліктен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түрлерлерінен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түсетін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табыстары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балаларға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асырауындағыларға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төленетін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алимент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түріндегі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табыстары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indent="0">
                        <a:buNone/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тәрбиеленетін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жетім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ата-анасының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қамқорлығынсыз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қалған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тәрбиеленетін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жетім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ата-анасының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қамқорлығынсыз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қалған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қорғаншылықты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қамқоршылықты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патронаттық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тәрбиелеуді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бекіту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уәкілетті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органның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шешімі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45" y="381000"/>
            <a:ext cx="10622280" cy="1377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өтенше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жағдайлардың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салдарынан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шұғыл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көмекті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талап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ететін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отбасылардан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шыққан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және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білім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беру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ұйымының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алқалы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басқару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органы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айқындайтын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білім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алушылар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мен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тәрбиеленушілердің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өзге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санаттарына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жататын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балалар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үшін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отбасының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материалдық-тұрмыстық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жағдайын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тексеру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негізінде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алқалы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органның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шешімі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Замещающее 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378731"/>
              </p:ext>
            </p:extLst>
          </p:nvPr>
        </p:nvGraphicFramePr>
        <p:xfrm>
          <a:off x="585926" y="1604010"/>
          <a:ext cx="10917734" cy="4682490"/>
        </p:xfrm>
        <a:graphic>
          <a:graphicData uri="http://schemas.openxmlformats.org/drawingml/2006/table">
            <a:tbl>
              <a:tblPr/>
              <a:tblGrid>
                <a:gridCol w="2396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24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kk-KZ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заңнамасында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белгіленген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көрсетуден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негіздер</a:t>
                      </a:r>
                      <a:endParaRPr lang="en-US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олардағы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деректердің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мәліметтердің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еместігін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анықтау;2) "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мекемелерінің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алуға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құқығы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сондай-ақ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алмайтын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шаққандағы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төменгі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күнкөріс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деңгейінің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шамасынан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төмен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алушылары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тәрбиеленушілеріне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жетім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балаларға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ата-анасының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қамқорлығынсыз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қалып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тұратын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балаларға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төтенше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жағдайлардың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салдарынан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шұғыл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жәрдемді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отбасылардан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шыққан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балаларға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өзге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санаттағы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алушылар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тәрбиеленушілерге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қаржылай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көрсетуге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бөлінетін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қаражатты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қалыптастыру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жұмсау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бағыты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есепке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қағидаларын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бекіту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Үкіметінің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2008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қаңтардағы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64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қаулысында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белгіленген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талаптарға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материалдардың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объектілердің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деректер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мәліметтердің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келмеуі;3)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алушыға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қатысты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соттың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заңды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күшіне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енген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шешімінің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болуы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негізінде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алумен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арнайы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құқығынан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айырылған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66587" y="630962"/>
            <a:ext cx="10418445" cy="4438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Үкіметінің</a:t>
            </a:r>
            <a:r>
              <a:rPr lang="ru-RU" alt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2008 </a:t>
            </a:r>
            <a:r>
              <a:rPr lang="ru-RU" alt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alt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alt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қаңтардағы</a:t>
            </a:r>
            <a:r>
              <a:rPr lang="ru-RU" alt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64 </a:t>
            </a:r>
            <a:r>
              <a:rPr lang="ru-RU" alt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қаулысына</a:t>
            </a:r>
            <a:r>
              <a:rPr lang="ru-RU" alt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</a:t>
            </a:r>
            <a:r>
              <a:rPr lang="ru-RU" alt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</a:t>
            </a:r>
            <a:r>
              <a:rPr lang="" alt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ілді     </a:t>
            </a:r>
            <a:r>
              <a:rPr lang="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>
              <a:buNone/>
            </a:pPr>
            <a:endParaRPr lang="" alt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ұйымдарының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атаулы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отбасылардан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атаулы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алмайтын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басына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шаққандағы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табысы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күнкөріс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деңгейінің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шамасынан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отбасылардан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алушылары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тәрбиеленушілеріне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жетім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ата-анасының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қамқорлығынсыз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отбасыларда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төтенше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жағдайлардың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салдарынан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шұғыл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жәрдемді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отбасылардан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</a:p>
          <a:p>
            <a:pPr marL="0" indent="0" algn="ctr">
              <a:buNone/>
            </a:pP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санаттағы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тәрбиеленушілерге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қаржылай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материалдық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көрсетуге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бөлінетін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қаражатты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жұмсау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бағыты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есепке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alt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altLang="en-US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қағидалары</a:t>
            </a:r>
            <a:endParaRPr lang="ru-RU" altLang="en-US"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9072245" cy="1320800"/>
          </a:xfrm>
        </p:spPr>
        <p:txBody>
          <a:bodyPr/>
          <a:lstStyle/>
          <a:p>
            <a:pPr algn="ctr"/>
            <a:r>
              <a:rPr lang="ru-RU" alt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 төменгі күнкөріс деңгейінің шамасы-</a:t>
            </a:r>
            <a:r>
              <a:rPr lang="" altLang="ru-RU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43 407 теңге.</a:t>
            </a:r>
            <a:r>
              <a:rPr lang="" altLang="ru-RU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/1.01.24ж/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77545" y="2459355"/>
            <a:ext cx="9835515" cy="3582035"/>
          </a:xfrm>
        </p:spPr>
        <p:txBody>
          <a:bodyPr/>
          <a:lstStyle/>
          <a:p>
            <a:r>
              <a:rPr lang="" alt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Яғни отбасы санына 43407 тг көбейтесіздер. Шықан саннан кіріс көзі аспауы керек                                                                                                    мысалы отбасына 5 адам көбейтемін 43407тг сонда 217 035тг үйге кіретін қаржы аспауы керек / кіріс көзіне ата-ана айлықтары/ начисление мен/ жәрдем ақылар / көп балалар , 1 жасқа дейінгі, асыраушысынан айырылуына байланысты, алименттер т.б кіреді/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45" y="609599"/>
            <a:ext cx="10641484" cy="864093"/>
          </a:xfrm>
        </p:spPr>
        <p:txBody>
          <a:bodyPr>
            <a:noAutofit/>
          </a:bodyPr>
          <a:lstStyle/>
          <a:p>
            <a:pPr algn="ctr"/>
            <a:r>
              <a:rPr lang="" alt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құжаттар қажет / материалдық және тегін ыстықпен қамтылу үшін/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77545" y="1596513"/>
            <a:ext cx="10925570" cy="4356100"/>
          </a:xfrm>
        </p:spPr>
        <p:txBody>
          <a:bodyPr>
            <a:normAutofit fontScale="92500" lnSpcReduction="10000"/>
          </a:bodyPr>
          <a:lstStyle/>
          <a:p>
            <a:r>
              <a:rPr lang="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жеке бас ку</a:t>
            </a:r>
            <a:r>
              <a:rPr lang="kk-KZ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лігі/ көшірмесі/, туу туралы куәлік /балалардың яғни оригиналдары/ және АХЖ некеде немесе неке бұзылғандығын растайтын құжаттар / көшірмесі/, сонымен қатар кіріс көздерін әкеледі</a:t>
            </a:r>
          </a:p>
          <a:p>
            <a:r>
              <a:rPr lang="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ТОЛЫҚ отбасы / анасының, әкесінің айлықтары анықтамасы.6 айга; бала күтіміне байланысты отқандар болса жәрдем ақы соммасы ЦОН; көп балалы отбасы жәрдем ақы соммасы; ата-анасының бірі жұмыссыз болса жұмыспен қамту бөлімінде жұмыссыз деген анықтама қажет/</a:t>
            </a:r>
          </a:p>
          <a:p>
            <a:r>
              <a:rPr lang="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Толық емес отбасы /анасының айлығы; сот орындаушысынан алимент қарыздарын/ құжат қабылдау уақытымен алынуы керек;/ немесе алимент соммасын растайтын анықтама қажет. Отбасында әкесі немесе анасы қайтыс болса / куәлік көшірмесі,асыраушысынан айырылуына байланысты жәрдем ақы соммасы қажет ЦОН/</a:t>
            </a:r>
          </a:p>
          <a:p>
            <a:r>
              <a:rPr lang="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Толық емес отбасы некесіз жалғыз басты аналар ФОРМА 11 /әкесі анасының айтылуы бойынша жазылған деген анықтама әкеледі.ЦОН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1144</Words>
  <Application>Microsoft Office PowerPoint</Application>
  <PresentationFormat>Широкоэкранный</PresentationFormat>
  <Paragraphs>64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 Төтенше жағдайлардың салдарынан шұғыл көмекті талап ететін отбасылардан шыққан және білім беру ұйымының алқалы басқару органы айқындайтын білім алушылар мен тәрбиеленушілердің өзге де санаттарына жататын балалар үшін - отбасының материалдық-тұрмыстық жағдайын тексеру негізінде алқалы органның шешімі.</vt:lpstr>
      <vt:lpstr>Презентация PowerPoint</vt:lpstr>
      <vt:lpstr>ең төменгі күнкөріс деңгейінің шамасы- 43 407 теңге. /1.01.24ж/</vt:lpstr>
      <vt:lpstr>Қандай құжаттар қажет / материалдық және тегін ыстықпен қамтылу үшін/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Стандарт государственной услуги "Предоставление бесплатного и льготного питания отдельным категориям обучающихся и воспитанников в общеобразовательных школах" </dc:title>
  <dc:creator>admin</dc:creator>
  <cp:lastModifiedBy>user</cp:lastModifiedBy>
  <cp:revision>10</cp:revision>
  <dcterms:created xsi:type="dcterms:W3CDTF">2022-11-01T10:17:00Z</dcterms:created>
  <dcterms:modified xsi:type="dcterms:W3CDTF">2024-02-13T08:29:35Z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C81EDCD6339A4D92B0BE31A886E5EB8B_12</vt:lpwstr>
  </property>
  <property fmtid="{D5CDD505-2E9C-101B-9397-08002B2CF9AE}" pid="3" name="KSOProductBuildVer">
    <vt:lpwstr>1049-12.2.0.13431</vt:lpwstr>
  </property>
</Properties>
</file>