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notesMasterIdLst>
    <p:notesMasterId r:id="rId18"/>
  </p:notesMasterIdLst>
  <p:sldIdLst>
    <p:sldId id="256" r:id="rId2"/>
    <p:sldId id="267" r:id="rId3"/>
    <p:sldId id="266" r:id="rId4"/>
    <p:sldId id="259" r:id="rId5"/>
    <p:sldId id="268" r:id="rId6"/>
    <p:sldId id="275" r:id="rId7"/>
    <p:sldId id="274" r:id="rId8"/>
    <p:sldId id="257" r:id="rId9"/>
    <p:sldId id="261" r:id="rId10"/>
    <p:sldId id="260" r:id="rId11"/>
    <p:sldId id="276" r:id="rId12"/>
    <p:sldId id="270" r:id="rId13"/>
    <p:sldId id="269" r:id="rId14"/>
    <p:sldId id="277" r:id="rId15"/>
    <p:sldId id="272" r:id="rId16"/>
    <p:sldId id="51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3" autoAdjust="0"/>
    <p:restoredTop sz="54301" autoAdjust="0"/>
  </p:normalViewPr>
  <p:slideViewPr>
    <p:cSldViewPr snapToGrid="0">
      <p:cViewPr varScale="1">
        <p:scale>
          <a:sx n="43" d="100"/>
          <a:sy n="43" d="100"/>
        </p:scale>
        <p:origin x="196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8C6B27-54D1-440F-AFF7-BFCF4DFFB32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3BC1196-6B34-4077-B86E-86C215C1923C}">
      <dgm:prSet phldrT="[Текст]" custT="1"/>
      <dgm:spPr/>
      <dgm:t>
        <a:bodyPr/>
        <a:lstStyle/>
        <a:p>
          <a:pPr>
            <a:lnSpc>
              <a:spcPts val="2100"/>
            </a:lnSpc>
            <a:spcAft>
              <a:spcPts val="0"/>
            </a:spcAft>
          </a:pPr>
          <a:r>
            <a:rPr lang="ru-RU" sz="2000" b="1" dirty="0"/>
            <a:t>2,5 часа в день</a:t>
          </a:r>
        </a:p>
      </dgm:t>
    </dgm:pt>
    <dgm:pt modelId="{CEDA9806-A19D-48B9-AA3F-22E93AADA25B}" type="parTrans" cxnId="{3911709E-ACC8-4D0C-B689-1FD0E5CF9102}">
      <dgm:prSet/>
      <dgm:spPr/>
      <dgm:t>
        <a:bodyPr/>
        <a:lstStyle/>
        <a:p>
          <a:endParaRPr lang="ru-RU" sz="1800" b="1"/>
        </a:p>
      </dgm:t>
    </dgm:pt>
    <dgm:pt modelId="{56B155D2-9BCB-4FEC-BB8D-E827E93197D2}" type="sibTrans" cxnId="{3911709E-ACC8-4D0C-B689-1FD0E5CF9102}">
      <dgm:prSet/>
      <dgm:spPr/>
      <dgm:t>
        <a:bodyPr/>
        <a:lstStyle/>
        <a:p>
          <a:endParaRPr lang="ru-RU" sz="1800" b="1"/>
        </a:p>
      </dgm:t>
    </dgm:pt>
    <dgm:pt modelId="{8E36A778-77B4-41B1-8EB7-2C73C20F9B90}">
      <dgm:prSet phldrT="[Текст]" custT="1"/>
      <dgm:spPr/>
      <dgm:t>
        <a:bodyPr/>
        <a:lstStyle/>
        <a:p>
          <a:pPr>
            <a:lnSpc>
              <a:spcPts val="2100"/>
            </a:lnSpc>
            <a:spcAft>
              <a:spcPts val="0"/>
            </a:spcAft>
          </a:pPr>
          <a:r>
            <a:rPr lang="ru-RU" sz="2000" b="1" dirty="0"/>
            <a:t>З суток в месяц</a:t>
          </a:r>
        </a:p>
      </dgm:t>
    </dgm:pt>
    <dgm:pt modelId="{0CA2E5BF-DA20-41F9-B7D5-67A2739A75E5}" type="parTrans" cxnId="{3D6B01FB-5E0E-4CB4-8710-5ED5BD108444}">
      <dgm:prSet/>
      <dgm:spPr/>
      <dgm:t>
        <a:bodyPr/>
        <a:lstStyle/>
        <a:p>
          <a:endParaRPr lang="ru-RU" sz="1800" b="1"/>
        </a:p>
      </dgm:t>
    </dgm:pt>
    <dgm:pt modelId="{A6EA466E-2928-40B1-9825-DCE055F336EA}" type="sibTrans" cxnId="{3D6B01FB-5E0E-4CB4-8710-5ED5BD108444}">
      <dgm:prSet/>
      <dgm:spPr/>
      <dgm:t>
        <a:bodyPr/>
        <a:lstStyle/>
        <a:p>
          <a:endParaRPr lang="ru-RU" sz="1800" b="1"/>
        </a:p>
      </dgm:t>
    </dgm:pt>
    <dgm:pt modelId="{BBA475D6-6E88-4E74-89C5-9321FB5537D9}">
      <dgm:prSet phldrT="[Текст]" custT="1"/>
      <dgm:spPr/>
      <dgm:t>
        <a:bodyPr/>
        <a:lstStyle/>
        <a:p>
          <a:pPr>
            <a:lnSpc>
              <a:spcPts val="2100"/>
            </a:lnSpc>
            <a:spcAft>
              <a:spcPts val="0"/>
            </a:spcAft>
          </a:pPr>
          <a:r>
            <a:rPr lang="ru-RU" sz="2000" b="1" dirty="0"/>
            <a:t>36 суток в год</a:t>
          </a:r>
        </a:p>
      </dgm:t>
    </dgm:pt>
    <dgm:pt modelId="{2BB7495E-0D58-46D3-A493-20A1694685FA}" type="parTrans" cxnId="{B5D756C9-7CA6-4C6A-AF67-CFDE43D48910}">
      <dgm:prSet/>
      <dgm:spPr/>
      <dgm:t>
        <a:bodyPr/>
        <a:lstStyle/>
        <a:p>
          <a:endParaRPr lang="ru-RU" sz="1800" b="1"/>
        </a:p>
      </dgm:t>
    </dgm:pt>
    <dgm:pt modelId="{901E5E71-4F67-452B-99AB-390C8EB9F642}" type="sibTrans" cxnId="{B5D756C9-7CA6-4C6A-AF67-CFDE43D48910}">
      <dgm:prSet/>
      <dgm:spPr/>
      <dgm:t>
        <a:bodyPr/>
        <a:lstStyle/>
        <a:p>
          <a:endParaRPr lang="ru-RU" sz="1800" b="1"/>
        </a:p>
      </dgm:t>
    </dgm:pt>
    <dgm:pt modelId="{FF349406-316C-46DC-AC27-72E7811B928C}" type="pres">
      <dgm:prSet presAssocID="{928C6B27-54D1-440F-AFF7-BFCF4DFFB326}" presName="Name0" presStyleCnt="0">
        <dgm:presLayoutVars>
          <dgm:dir/>
          <dgm:animLvl val="lvl"/>
          <dgm:resizeHandles val="exact"/>
        </dgm:presLayoutVars>
      </dgm:prSet>
      <dgm:spPr/>
    </dgm:pt>
    <dgm:pt modelId="{CD0E9C90-E72E-4409-8416-14286BAB3D53}" type="pres">
      <dgm:prSet presAssocID="{03BC1196-6B34-4077-B86E-86C215C1923C}" presName="parTxOnly" presStyleLbl="node1" presStyleIdx="0" presStyleCnt="3" custScaleY="160218" custLinFactNeighborX="4932" custLinFactNeighborY="0">
        <dgm:presLayoutVars>
          <dgm:chMax val="0"/>
          <dgm:chPref val="0"/>
          <dgm:bulletEnabled val="1"/>
        </dgm:presLayoutVars>
      </dgm:prSet>
      <dgm:spPr/>
    </dgm:pt>
    <dgm:pt modelId="{8CC50CFF-F76E-4A43-BC50-AEBDF3C6C180}" type="pres">
      <dgm:prSet presAssocID="{56B155D2-9BCB-4FEC-BB8D-E827E93197D2}" presName="parTxOnlySpace" presStyleCnt="0"/>
      <dgm:spPr/>
    </dgm:pt>
    <dgm:pt modelId="{487BF5DA-90B9-4B50-BD08-8A000F20CA4A}" type="pres">
      <dgm:prSet presAssocID="{8E36A778-77B4-41B1-8EB7-2C73C20F9B90}" presName="parTxOnly" presStyleLbl="node1" presStyleIdx="1" presStyleCnt="3" custScaleY="160218">
        <dgm:presLayoutVars>
          <dgm:chMax val="0"/>
          <dgm:chPref val="0"/>
          <dgm:bulletEnabled val="1"/>
        </dgm:presLayoutVars>
      </dgm:prSet>
      <dgm:spPr/>
    </dgm:pt>
    <dgm:pt modelId="{243EBAFC-22A6-4767-8E5C-0F765109EC0E}" type="pres">
      <dgm:prSet presAssocID="{A6EA466E-2928-40B1-9825-DCE055F336EA}" presName="parTxOnlySpace" presStyleCnt="0"/>
      <dgm:spPr/>
    </dgm:pt>
    <dgm:pt modelId="{2FDBD5B7-F250-4F8D-986C-CCFD12C26EF8}" type="pres">
      <dgm:prSet presAssocID="{BBA475D6-6E88-4E74-89C5-9321FB5537D9}" presName="parTxOnly" presStyleLbl="node1" presStyleIdx="2" presStyleCnt="3" custScaleY="160218">
        <dgm:presLayoutVars>
          <dgm:chMax val="0"/>
          <dgm:chPref val="0"/>
          <dgm:bulletEnabled val="1"/>
        </dgm:presLayoutVars>
      </dgm:prSet>
      <dgm:spPr/>
    </dgm:pt>
  </dgm:ptLst>
  <dgm:cxnLst>
    <dgm:cxn modelId="{4AA37232-84E0-4CA6-871E-39F979AD1161}" type="presOf" srcId="{03BC1196-6B34-4077-B86E-86C215C1923C}" destId="{CD0E9C90-E72E-4409-8416-14286BAB3D53}" srcOrd="0" destOrd="0" presId="urn:microsoft.com/office/officeart/2005/8/layout/chevron1"/>
    <dgm:cxn modelId="{904E2D52-7E98-484A-98CA-44C530472FED}" type="presOf" srcId="{8E36A778-77B4-41B1-8EB7-2C73C20F9B90}" destId="{487BF5DA-90B9-4B50-BD08-8A000F20CA4A}" srcOrd="0" destOrd="0" presId="urn:microsoft.com/office/officeart/2005/8/layout/chevron1"/>
    <dgm:cxn modelId="{43A16F95-DE86-46A0-83B5-FC3EB300CF99}" type="presOf" srcId="{BBA475D6-6E88-4E74-89C5-9321FB5537D9}" destId="{2FDBD5B7-F250-4F8D-986C-CCFD12C26EF8}" srcOrd="0" destOrd="0" presId="urn:microsoft.com/office/officeart/2005/8/layout/chevron1"/>
    <dgm:cxn modelId="{3911709E-ACC8-4D0C-B689-1FD0E5CF9102}" srcId="{928C6B27-54D1-440F-AFF7-BFCF4DFFB326}" destId="{03BC1196-6B34-4077-B86E-86C215C1923C}" srcOrd="0" destOrd="0" parTransId="{CEDA9806-A19D-48B9-AA3F-22E93AADA25B}" sibTransId="{56B155D2-9BCB-4FEC-BB8D-E827E93197D2}"/>
    <dgm:cxn modelId="{B5D756C9-7CA6-4C6A-AF67-CFDE43D48910}" srcId="{928C6B27-54D1-440F-AFF7-BFCF4DFFB326}" destId="{BBA475D6-6E88-4E74-89C5-9321FB5537D9}" srcOrd="2" destOrd="0" parTransId="{2BB7495E-0D58-46D3-A493-20A1694685FA}" sibTransId="{901E5E71-4F67-452B-99AB-390C8EB9F642}"/>
    <dgm:cxn modelId="{07D463F9-194D-4B79-97A8-F6D3CAED01A4}" type="presOf" srcId="{928C6B27-54D1-440F-AFF7-BFCF4DFFB326}" destId="{FF349406-316C-46DC-AC27-72E7811B928C}" srcOrd="0" destOrd="0" presId="urn:microsoft.com/office/officeart/2005/8/layout/chevron1"/>
    <dgm:cxn modelId="{3D6B01FB-5E0E-4CB4-8710-5ED5BD108444}" srcId="{928C6B27-54D1-440F-AFF7-BFCF4DFFB326}" destId="{8E36A778-77B4-41B1-8EB7-2C73C20F9B90}" srcOrd="1" destOrd="0" parTransId="{0CA2E5BF-DA20-41F9-B7D5-67A2739A75E5}" sibTransId="{A6EA466E-2928-40B1-9825-DCE055F336EA}"/>
    <dgm:cxn modelId="{2ADC5430-BB02-4FF3-A458-DBDC05C3AA31}" type="presParOf" srcId="{FF349406-316C-46DC-AC27-72E7811B928C}" destId="{CD0E9C90-E72E-4409-8416-14286BAB3D53}" srcOrd="0" destOrd="0" presId="urn:microsoft.com/office/officeart/2005/8/layout/chevron1"/>
    <dgm:cxn modelId="{0814797E-F5CA-41B0-A3BF-E00694A978A4}" type="presParOf" srcId="{FF349406-316C-46DC-AC27-72E7811B928C}" destId="{8CC50CFF-F76E-4A43-BC50-AEBDF3C6C180}" srcOrd="1" destOrd="0" presId="urn:microsoft.com/office/officeart/2005/8/layout/chevron1"/>
    <dgm:cxn modelId="{4CAFCB5C-36CD-483C-9C6C-FCAE6713C382}" type="presParOf" srcId="{FF349406-316C-46DC-AC27-72E7811B928C}" destId="{487BF5DA-90B9-4B50-BD08-8A000F20CA4A}" srcOrd="2" destOrd="0" presId="urn:microsoft.com/office/officeart/2005/8/layout/chevron1"/>
    <dgm:cxn modelId="{735AC220-E4CB-450D-BC52-8411896ABB93}" type="presParOf" srcId="{FF349406-316C-46DC-AC27-72E7811B928C}" destId="{243EBAFC-22A6-4767-8E5C-0F765109EC0E}" srcOrd="3" destOrd="0" presId="urn:microsoft.com/office/officeart/2005/8/layout/chevron1"/>
    <dgm:cxn modelId="{657F6EA6-2EAC-4CD8-B566-B199531F122C}" type="presParOf" srcId="{FF349406-316C-46DC-AC27-72E7811B928C}" destId="{2FDBD5B7-F250-4F8D-986C-CCFD12C26EF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00683C-8C54-4BBF-B1FC-C9F798293CCE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D62A1478-CF95-402D-9AD3-BFABF2D6F196}">
      <dgm:prSet phldrT="[Текст]" custT="1"/>
      <dgm:spPr/>
      <dgm:t>
        <a:bodyPr/>
        <a:lstStyle/>
        <a:p>
          <a:pPr>
            <a:lnSpc>
              <a:spcPts val="2000"/>
            </a:lnSpc>
            <a:spcAft>
              <a:spcPts val="0"/>
            </a:spcAft>
          </a:pPr>
          <a:r>
            <a: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 средней продолжительности жизни - это значит,</a:t>
          </a:r>
        </a:p>
        <a:p>
          <a:pPr>
            <a:lnSpc>
              <a:spcPts val="2000"/>
            </a:lnSpc>
            <a:spcAft>
              <a:spcPts val="0"/>
            </a:spcAft>
          </a:pPr>
          <a:r>
            <a:rPr lang="ru-RU" sz="15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 лет в СЕТИ</a:t>
          </a:r>
        </a:p>
      </dgm:t>
    </dgm:pt>
    <dgm:pt modelId="{1FAF2D43-3733-4B8B-911F-76FA1E65CBC0}" type="parTrans" cxnId="{41FC2283-74D7-4318-9E1E-9607DD333150}">
      <dgm:prSet/>
      <dgm:spPr/>
      <dgm:t>
        <a:bodyPr/>
        <a:lstStyle/>
        <a:p>
          <a:endParaRPr lang="ru-RU"/>
        </a:p>
      </dgm:t>
    </dgm:pt>
    <dgm:pt modelId="{E3ECB574-B1BA-489E-98BC-AA2AAEC72A0A}" type="sibTrans" cxnId="{41FC2283-74D7-4318-9E1E-9607DD333150}">
      <dgm:prSet/>
      <dgm:spPr/>
      <dgm:t>
        <a:bodyPr/>
        <a:lstStyle/>
        <a:p>
          <a:endParaRPr lang="ru-RU"/>
        </a:p>
      </dgm:t>
    </dgm:pt>
    <dgm:pt modelId="{CD6790D2-F4B6-44A7-A333-A4F627C6D3BC}" type="pres">
      <dgm:prSet presAssocID="{C400683C-8C54-4BBF-B1FC-C9F798293CCE}" presName="Name0" presStyleCnt="0">
        <dgm:presLayoutVars>
          <dgm:dir/>
          <dgm:animLvl val="lvl"/>
          <dgm:resizeHandles val="exact"/>
        </dgm:presLayoutVars>
      </dgm:prSet>
      <dgm:spPr/>
    </dgm:pt>
    <dgm:pt modelId="{4D2CDC83-1909-41C5-B04B-BE98CA9FEA7D}" type="pres">
      <dgm:prSet presAssocID="{C400683C-8C54-4BBF-B1FC-C9F798293CCE}" presName="dummy" presStyleCnt="0"/>
      <dgm:spPr/>
    </dgm:pt>
    <dgm:pt modelId="{530A7011-5DB7-4C8B-AA73-3BDDAA36E90E}" type="pres">
      <dgm:prSet presAssocID="{C400683C-8C54-4BBF-B1FC-C9F798293CCE}" presName="linH" presStyleCnt="0"/>
      <dgm:spPr/>
    </dgm:pt>
    <dgm:pt modelId="{80693896-043F-4EC7-8839-DF049FAE69E8}" type="pres">
      <dgm:prSet presAssocID="{C400683C-8C54-4BBF-B1FC-C9F798293CCE}" presName="padding1" presStyleCnt="0"/>
      <dgm:spPr/>
    </dgm:pt>
    <dgm:pt modelId="{08C2F47A-2648-4900-AFB7-3F883FEB054E}" type="pres">
      <dgm:prSet presAssocID="{D62A1478-CF95-402D-9AD3-BFABF2D6F196}" presName="linV" presStyleCnt="0"/>
      <dgm:spPr/>
    </dgm:pt>
    <dgm:pt modelId="{79CFF2A2-863E-45F4-A1B9-5E5C3EBF811A}" type="pres">
      <dgm:prSet presAssocID="{D62A1478-CF95-402D-9AD3-BFABF2D6F196}" presName="spVertical1" presStyleCnt="0"/>
      <dgm:spPr/>
    </dgm:pt>
    <dgm:pt modelId="{34109C65-923D-4D47-95D3-9901E048F44B}" type="pres">
      <dgm:prSet presAssocID="{D62A1478-CF95-402D-9AD3-BFABF2D6F196}" presName="parTx" presStyleLbl="revTx" presStyleIdx="0" presStyleCnt="1" custScaleX="156862" custScaleY="326111" custLinFactNeighborX="-10144" custLinFactNeighborY="49286">
        <dgm:presLayoutVars>
          <dgm:chMax val="0"/>
          <dgm:chPref val="0"/>
          <dgm:bulletEnabled val="1"/>
        </dgm:presLayoutVars>
      </dgm:prSet>
      <dgm:spPr/>
    </dgm:pt>
    <dgm:pt modelId="{CED7A62B-ED78-4035-88EB-532CB843E987}" type="pres">
      <dgm:prSet presAssocID="{D62A1478-CF95-402D-9AD3-BFABF2D6F196}" presName="spVertical2" presStyleCnt="0"/>
      <dgm:spPr/>
    </dgm:pt>
    <dgm:pt modelId="{B9DA9615-449C-4E66-99AD-73417556B9D4}" type="pres">
      <dgm:prSet presAssocID="{D62A1478-CF95-402D-9AD3-BFABF2D6F196}" presName="spVertical3" presStyleCnt="0"/>
      <dgm:spPr/>
    </dgm:pt>
    <dgm:pt modelId="{2BFD7DE9-40BD-49C8-ACF7-10F205A900B6}" type="pres">
      <dgm:prSet presAssocID="{C400683C-8C54-4BBF-B1FC-C9F798293CCE}" presName="padding2" presStyleCnt="0"/>
      <dgm:spPr/>
    </dgm:pt>
    <dgm:pt modelId="{B8E7CE0C-3434-4303-944A-325881F62DA9}" type="pres">
      <dgm:prSet presAssocID="{C400683C-8C54-4BBF-B1FC-C9F798293CCE}" presName="negArrow" presStyleCnt="0"/>
      <dgm:spPr/>
    </dgm:pt>
    <dgm:pt modelId="{0A06388C-E7F3-4410-B3B7-B70634B489E9}" type="pres">
      <dgm:prSet presAssocID="{C400683C-8C54-4BBF-B1FC-C9F798293CCE}" presName="backgroundArrow" presStyleLbl="node1" presStyleIdx="0" presStyleCnt="1" custScaleY="250396" custLinFactNeighborX="92" custLinFactNeighborY="-7474"/>
      <dgm:spPr/>
    </dgm:pt>
  </dgm:ptLst>
  <dgm:cxnLst>
    <dgm:cxn modelId="{D3B66D68-F2F5-4B4D-B548-A5E23873B047}" type="presOf" srcId="{D62A1478-CF95-402D-9AD3-BFABF2D6F196}" destId="{34109C65-923D-4D47-95D3-9901E048F44B}" srcOrd="0" destOrd="0" presId="urn:microsoft.com/office/officeart/2005/8/layout/hProcess3"/>
    <dgm:cxn modelId="{41FC2283-74D7-4318-9E1E-9607DD333150}" srcId="{C400683C-8C54-4BBF-B1FC-C9F798293CCE}" destId="{D62A1478-CF95-402D-9AD3-BFABF2D6F196}" srcOrd="0" destOrd="0" parTransId="{1FAF2D43-3733-4B8B-911F-76FA1E65CBC0}" sibTransId="{E3ECB574-B1BA-489E-98BC-AA2AAEC72A0A}"/>
    <dgm:cxn modelId="{A09C39B6-D6B8-454E-A356-E870CF20341B}" type="presOf" srcId="{C400683C-8C54-4BBF-B1FC-C9F798293CCE}" destId="{CD6790D2-F4B6-44A7-A333-A4F627C6D3BC}" srcOrd="0" destOrd="0" presId="urn:microsoft.com/office/officeart/2005/8/layout/hProcess3"/>
    <dgm:cxn modelId="{B088B50C-C45B-4C1C-9630-D58D6BE9F4B2}" type="presParOf" srcId="{CD6790D2-F4B6-44A7-A333-A4F627C6D3BC}" destId="{4D2CDC83-1909-41C5-B04B-BE98CA9FEA7D}" srcOrd="0" destOrd="0" presId="urn:microsoft.com/office/officeart/2005/8/layout/hProcess3"/>
    <dgm:cxn modelId="{3598178F-70D4-44BB-BA06-6BBE07877C94}" type="presParOf" srcId="{CD6790D2-F4B6-44A7-A333-A4F627C6D3BC}" destId="{530A7011-5DB7-4C8B-AA73-3BDDAA36E90E}" srcOrd="1" destOrd="0" presId="urn:microsoft.com/office/officeart/2005/8/layout/hProcess3"/>
    <dgm:cxn modelId="{A7536A31-EABF-42BC-ADA0-B97E37EEE43B}" type="presParOf" srcId="{530A7011-5DB7-4C8B-AA73-3BDDAA36E90E}" destId="{80693896-043F-4EC7-8839-DF049FAE69E8}" srcOrd="0" destOrd="0" presId="urn:microsoft.com/office/officeart/2005/8/layout/hProcess3"/>
    <dgm:cxn modelId="{143E9467-16F3-46C8-9384-84571C33473C}" type="presParOf" srcId="{530A7011-5DB7-4C8B-AA73-3BDDAA36E90E}" destId="{08C2F47A-2648-4900-AFB7-3F883FEB054E}" srcOrd="1" destOrd="0" presId="urn:microsoft.com/office/officeart/2005/8/layout/hProcess3"/>
    <dgm:cxn modelId="{57FBE121-170A-43B3-A700-F330CAC7AA8F}" type="presParOf" srcId="{08C2F47A-2648-4900-AFB7-3F883FEB054E}" destId="{79CFF2A2-863E-45F4-A1B9-5E5C3EBF811A}" srcOrd="0" destOrd="0" presId="urn:microsoft.com/office/officeart/2005/8/layout/hProcess3"/>
    <dgm:cxn modelId="{C2904BF4-4914-4287-962A-B8287F87B9E7}" type="presParOf" srcId="{08C2F47A-2648-4900-AFB7-3F883FEB054E}" destId="{34109C65-923D-4D47-95D3-9901E048F44B}" srcOrd="1" destOrd="0" presId="urn:microsoft.com/office/officeart/2005/8/layout/hProcess3"/>
    <dgm:cxn modelId="{B88B8966-C88F-48A1-939F-15B0DBBD2F1C}" type="presParOf" srcId="{08C2F47A-2648-4900-AFB7-3F883FEB054E}" destId="{CED7A62B-ED78-4035-88EB-532CB843E987}" srcOrd="2" destOrd="0" presId="urn:microsoft.com/office/officeart/2005/8/layout/hProcess3"/>
    <dgm:cxn modelId="{7134B986-BC83-417D-9C91-C0EAECBBF8BC}" type="presParOf" srcId="{08C2F47A-2648-4900-AFB7-3F883FEB054E}" destId="{B9DA9615-449C-4E66-99AD-73417556B9D4}" srcOrd="3" destOrd="0" presId="urn:microsoft.com/office/officeart/2005/8/layout/hProcess3"/>
    <dgm:cxn modelId="{B10471B8-B3C3-420D-8168-130207E920F0}" type="presParOf" srcId="{530A7011-5DB7-4C8B-AA73-3BDDAA36E90E}" destId="{2BFD7DE9-40BD-49C8-ACF7-10F205A900B6}" srcOrd="2" destOrd="0" presId="urn:microsoft.com/office/officeart/2005/8/layout/hProcess3"/>
    <dgm:cxn modelId="{A27F8583-9766-4906-8E7C-5A21FCBB8F25}" type="presParOf" srcId="{530A7011-5DB7-4C8B-AA73-3BDDAA36E90E}" destId="{B8E7CE0C-3434-4303-944A-325881F62DA9}" srcOrd="3" destOrd="0" presId="urn:microsoft.com/office/officeart/2005/8/layout/hProcess3"/>
    <dgm:cxn modelId="{2056E663-07AB-4676-8817-81799DF3CC4F}" type="presParOf" srcId="{530A7011-5DB7-4C8B-AA73-3BDDAA36E90E}" destId="{0A06388C-E7F3-4410-B3B7-B70634B489E9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E9C90-E72E-4409-8416-14286BAB3D53}">
      <dsp:nvSpPr>
        <dsp:cNvPr id="0" name=""/>
        <dsp:cNvSpPr/>
      </dsp:nvSpPr>
      <dsp:spPr>
        <a:xfrm>
          <a:off x="13488" y="328808"/>
          <a:ext cx="2344652" cy="15026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ts val="21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/>
            <a:t>2,5 часа в день</a:t>
          </a:r>
        </a:p>
      </dsp:txBody>
      <dsp:txXfrm>
        <a:off x="764799" y="328808"/>
        <a:ext cx="842030" cy="1502622"/>
      </dsp:txXfrm>
    </dsp:sp>
    <dsp:sp modelId="{487BF5DA-90B9-4B50-BD08-8A000F20CA4A}">
      <dsp:nvSpPr>
        <dsp:cNvPr id="0" name=""/>
        <dsp:cNvSpPr/>
      </dsp:nvSpPr>
      <dsp:spPr>
        <a:xfrm>
          <a:off x="2112112" y="328808"/>
          <a:ext cx="2344652" cy="15026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ts val="21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/>
            <a:t>З суток в месяц</a:t>
          </a:r>
        </a:p>
      </dsp:txBody>
      <dsp:txXfrm>
        <a:off x="2863423" y="328808"/>
        <a:ext cx="842030" cy="1502622"/>
      </dsp:txXfrm>
    </dsp:sp>
    <dsp:sp modelId="{2FDBD5B7-F250-4F8D-986C-CCFD12C26EF8}">
      <dsp:nvSpPr>
        <dsp:cNvPr id="0" name=""/>
        <dsp:cNvSpPr/>
      </dsp:nvSpPr>
      <dsp:spPr>
        <a:xfrm>
          <a:off x="4222299" y="328808"/>
          <a:ext cx="2344652" cy="15026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ts val="21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/>
            <a:t>36 суток в год</a:t>
          </a:r>
        </a:p>
      </dsp:txBody>
      <dsp:txXfrm>
        <a:off x="4973610" y="328808"/>
        <a:ext cx="842030" cy="15026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6388C-E7F3-4410-B3B7-B70634B489E9}">
      <dsp:nvSpPr>
        <dsp:cNvPr id="0" name=""/>
        <dsp:cNvSpPr/>
      </dsp:nvSpPr>
      <dsp:spPr>
        <a:xfrm>
          <a:off x="0" y="51032"/>
          <a:ext cx="3291998" cy="3297212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109C65-923D-4D47-95D3-9901E048F44B}">
      <dsp:nvSpPr>
        <dsp:cNvPr id="0" name=""/>
        <dsp:cNvSpPr/>
      </dsp:nvSpPr>
      <dsp:spPr>
        <a:xfrm>
          <a:off x="90394" y="640898"/>
          <a:ext cx="2697932" cy="2147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marL="0" lvl="0" indent="0" algn="ctr" defTabSz="1066800">
            <a:lnSpc>
              <a:spcPts val="2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 средней продолжительности жизни - это значит,</a:t>
          </a:r>
        </a:p>
        <a:p>
          <a:pPr marL="0" lvl="0" indent="0" algn="ctr" defTabSz="1066800">
            <a:lnSpc>
              <a:spcPts val="2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u="sng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u="sng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 лет в СЕТИ</a:t>
          </a:r>
        </a:p>
      </dsp:txBody>
      <dsp:txXfrm>
        <a:off x="90394" y="640898"/>
        <a:ext cx="2697932" cy="21471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F73FF-A5AB-4D33-B169-B3333F79B39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D4836-1AA8-4777-AA44-E02D078FC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320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erichnow.ru/stati/effektivnaya-reklama-v-internete-kakaya-zhe-ona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dirty="0"/>
              <a:t>Здравствуйте</a:t>
            </a:r>
            <a:r>
              <a:rPr lang="ru-RU" baseline="0" dirty="0"/>
              <a:t> ребята! Рада вас приветствовать на нашей сегодняшней встрече с интересной и близкой для вас всех темой «Я и интернет».</a:t>
            </a:r>
          </a:p>
          <a:p>
            <a:pPr indent="182880"/>
            <a:r>
              <a:rPr lang="ru-RU" dirty="0"/>
              <a:t>Скорость современной жизни возросла неимоверно. Появление гаджетов и рождение всемирной сети изменили жизнь человечества раз и навсегда. Что же такое Интернет и какую роль он играет в нашей жизни?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D4836-1AA8-4777-AA44-E02D078FC35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807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dirty="0"/>
              <a:t>Если ты обнаружил</a:t>
            </a:r>
            <a:r>
              <a:rPr lang="ru-RU" baseline="0" dirty="0"/>
              <a:t> хотя бы 5 признаков из списка перечисленных, то стоит задуматься так ли безобидно твое увлечение компьютерными играми, или просто нахождение (блуждание) в сети? </a:t>
            </a:r>
            <a:endParaRPr lang="en-US" baseline="0" dirty="0"/>
          </a:p>
          <a:p>
            <a:pPr indent="182880"/>
            <a:r>
              <a:rPr lang="ru-RU" baseline="0" dirty="0"/>
              <a:t>Потому как 5 обнаруживаемых признаков и более – показатель того, что проблема существует.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D4836-1AA8-4777-AA44-E02D078FC35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246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dirty="0"/>
              <a:t>Ребята, скажите пожалуйста, чтобы вы предприняли, обнаружив у себя или у близкого друга симптомы, связанные с компьютерной</a:t>
            </a:r>
            <a:r>
              <a:rPr lang="ru-RU" baseline="0" dirty="0"/>
              <a:t> зависимостью? </a:t>
            </a:r>
            <a:endParaRPr lang="en-US" baseline="0" dirty="0"/>
          </a:p>
          <a:p>
            <a:pPr indent="182880"/>
            <a:r>
              <a:rPr lang="ru-RU" baseline="0" dirty="0"/>
              <a:t>Запишите ваши ответы в чате. </a:t>
            </a:r>
            <a:endParaRPr lang="en-US" baseline="0" dirty="0"/>
          </a:p>
          <a:p>
            <a:pPr indent="182880"/>
            <a:r>
              <a:rPr lang="ru-RU" baseline="0" dirty="0"/>
              <a:t>С чего бы вы начали, какие действия предприняли, что порекомендовали тому, кто попал в «ловушку Сети»?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D4836-1AA8-4777-AA44-E02D078FC35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468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1.</a:t>
            </a:r>
            <a:r>
              <a:rPr lang="en-US" dirty="0"/>
              <a:t> </a:t>
            </a:r>
            <a:r>
              <a:rPr lang="ru-RU" dirty="0"/>
              <a:t>Например, выходить в Сеть в определенные дни недели, находиться там не более стольких-то часов, выключать компьютер до, к примеру, 22 часов вечера, и т.д.; или поставить 10</a:t>
            </a:r>
            <a:r>
              <a:rPr lang="en-US" dirty="0"/>
              <a:t>-</a:t>
            </a:r>
            <a:r>
              <a:rPr lang="ru-RU" dirty="0"/>
              <a:t>минутный лимит на выход в интернет или использование телефона</a:t>
            </a:r>
          </a:p>
          <a:p>
            <a:pPr marL="0" marR="0" lvl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2. Помни</a:t>
            </a:r>
            <a:r>
              <a:rPr lang="ru-RU" baseline="0" dirty="0"/>
              <a:t> о важности внесения отдыха и перерывов в свой режим, а также выполнении физических разминок.</a:t>
            </a:r>
            <a:endParaRPr lang="ru-RU" dirty="0"/>
          </a:p>
          <a:p>
            <a:pPr marL="0" marR="0" lvl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А настоящие эмоции и чувства не заменить никаким суррогатом. И, конечно, чем больше времени ты уделяешь своей учебе, хобби и прочим интересам, тем меньше его остается на виртуальный мир.</a:t>
            </a:r>
          </a:p>
          <a:p>
            <a:pPr indent="182880">
              <a:spcBef>
                <a:spcPts val="0"/>
              </a:spcBef>
              <a:spcAft>
                <a:spcPts val="0"/>
              </a:spcAft>
            </a:pPr>
            <a:endParaRPr lang="ru-RU" dirty="0"/>
          </a:p>
          <a:p>
            <a:pPr indent="182880">
              <a:spcBef>
                <a:spcPts val="0"/>
              </a:spcBef>
              <a:spcAft>
                <a:spcPts val="0"/>
              </a:spcAft>
            </a:pPr>
            <a:r>
              <a:rPr lang="ru-RU" i="1" dirty="0"/>
              <a:t>(Пояснение психологу: если подростки</a:t>
            </a:r>
            <a:r>
              <a:rPr lang="ru-RU" i="1" baseline="0" dirty="0"/>
              <a:t> попросят уточнить, какие это могут игры, как вариант можете предложить онлайн головоломки, лабиринты, игры со спичками и т.д.)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D4836-1AA8-4777-AA44-E02D078FC35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091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dirty="0"/>
              <a:t>Если после ответа на предыдущие вопросы и обсуждении признаков зависимости ты понимаешь, что сам столкнулся с интернет-зависимостью, или кто-то из твоего близкого окружения, не оставляй это без внимания.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D4836-1AA8-4777-AA44-E02D078FC35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045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dirty="0"/>
              <a:t>Ну, и на последок, немного цифр и статистики…</a:t>
            </a:r>
          </a:p>
          <a:p>
            <a:pPr indent="182880"/>
            <a:r>
              <a:rPr lang="ru-RU" dirty="0"/>
              <a:t>А вы готовы потратить 6 лет своей жизни на нахождение в сети?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D4836-1AA8-4777-AA44-E02D078FC35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303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dirty="0"/>
              <a:t>Безусловно, сейчас без Интернета существовать невозможно. Но важно использовать современные технологии себе во благо, а не во вред.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D4836-1AA8-4777-AA44-E02D078FC35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347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у вас остались вопросы или вам понадобиться помощь свяжитесь со мной (школьным психологом или психологом колледжа).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D89DE-0395-44D4-95E6-3BF34187DA9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416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 fontAlgn="base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зря говорят, что 21 век – это век компьютерных технологий. То, что еще совсем недавно казалось новым и неизведанным, сегодня уже неактуально.</a:t>
            </a:r>
          </a:p>
          <a:p>
            <a:pPr indent="182880" fontAlgn="base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покоряем космос уже не в околоземном пространстве, а отправляем свои исследовательские мини-станции на Марс, ведется разведка Сатурна, Юпитера и Титана.</a:t>
            </a:r>
          </a:p>
          <a:p>
            <a:pPr indent="182880" fontAlgn="base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Когда-то об этом можно было прочесть только в фантастических книгах. Например, идеи романов Жюль Верна, такие как подводная лодка, стали реальностью в 20-м веке. Настало время реализации самых смелых фантазий современности.</a:t>
            </a:r>
          </a:p>
          <a:p>
            <a:pPr indent="182880" fontAlgn="base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Человек исследует океанское дно с помощью сверхсложной аппаратуры и в онлайн-режиме это могут наблюдать миллионы </a:t>
            </a:r>
            <a:r>
              <a:rPr lang="ru-RU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пользователей Интернета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Глобальная паутина стала всеобъемлющим пространством, которое объединило все и вся. А главное интернет напрямую связан с техникой – компьютеры, ноутбуки, планшеты,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телефоны и др. гаджеты.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D4836-1AA8-4777-AA44-E02D078FC35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032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 fontAlgn="base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совершаем </a:t>
            </a:r>
            <a:r>
              <a:rPr lang="ru-RU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покупки</a:t>
            </a:r>
            <a:r>
              <a:rPr lang="ru-RU" sz="1200" b="0" i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интернет-магазинах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работаем здесь, обучаемся дистанционно в учебных заведениях посредством Интернет-ресурсов, посещаем вебинары, видеоконференции, обращаемся в государственные органы и службы в онлайн-режиме.</a:t>
            </a:r>
          </a:p>
          <a:p>
            <a:pPr indent="182880" fontAlgn="base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Скоро мы вообще перестанем представлять себе жизнь без информационных технологий. Но ведь у всего есть свои плюсы и минусы. На слайде отражены всего 2 плюса по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использованию интернета… А какие плюсы можете обозначить вы, ребята? Какие возможности мы можем получить благодаря использованию сети?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D4836-1AA8-4777-AA44-E02D078FC35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741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sz="1200" i="1" dirty="0">
                <a:solidFill>
                  <a:srgbClr val="333333"/>
                </a:solidFill>
                <a:latin typeface="Open Sans"/>
              </a:rPr>
              <a:t>Подводим подростков к размышлению на тему привлекательности интернета,</a:t>
            </a:r>
            <a:r>
              <a:rPr lang="ru-RU" sz="1200" i="1" baseline="0" dirty="0">
                <a:solidFill>
                  <a:srgbClr val="333333"/>
                </a:solidFill>
                <a:latin typeface="Open Sans"/>
              </a:rPr>
              <a:t> «А Что вам лично дает нахождение в сети? Запишите ваши ответы в чате, ну а если кто-то готов включить микрофон и проговорить голосом, пожалуйста». Собираем ответы, затем выводим на экран текст и комментируем:</a:t>
            </a:r>
            <a:endParaRPr lang="ru-RU" sz="1200" i="1" dirty="0">
              <a:solidFill>
                <a:srgbClr val="333333"/>
              </a:solidFill>
              <a:latin typeface="Open Sans"/>
            </a:endParaRPr>
          </a:p>
          <a:p>
            <a:pPr indent="182880"/>
            <a:endParaRPr lang="ru-RU" sz="1200" i="1" dirty="0">
              <a:solidFill>
                <a:srgbClr val="333333"/>
              </a:solidFill>
              <a:latin typeface="Open Sans"/>
            </a:endParaRPr>
          </a:p>
          <a:p>
            <a:pPr indent="182880"/>
            <a:r>
              <a:rPr lang="ru-RU" sz="1200" i="1" dirty="0">
                <a:solidFill>
                  <a:srgbClr val="333333"/>
                </a:solidFill>
                <a:latin typeface="Open Sans"/>
              </a:rPr>
              <a:t>– Наличие собственного интимного мира, в который нет доступа никому, кроме тебя самого,</a:t>
            </a:r>
          </a:p>
          <a:p>
            <a:pPr indent="182880"/>
            <a:r>
              <a:rPr lang="ru-RU" sz="1200" i="1" dirty="0">
                <a:solidFill>
                  <a:srgbClr val="333333"/>
                </a:solidFill>
                <a:latin typeface="Open Sans"/>
              </a:rPr>
              <a:t>– Отсутствие ответственности</a:t>
            </a:r>
          </a:p>
          <a:p>
            <a:pPr indent="182880"/>
            <a:r>
              <a:rPr lang="ru-RU" sz="1200" i="1" dirty="0">
                <a:solidFill>
                  <a:srgbClr val="333333"/>
                </a:solidFill>
                <a:latin typeface="Open Sans"/>
              </a:rPr>
              <a:t>– Реалистичность процессов и полное абстрагирование от окружающего мира,</a:t>
            </a:r>
          </a:p>
          <a:p>
            <a:pPr indent="182880"/>
            <a:r>
              <a:rPr lang="ru-RU" sz="1200" i="1" dirty="0">
                <a:solidFill>
                  <a:srgbClr val="333333"/>
                </a:solidFill>
                <a:latin typeface="Open Sans"/>
              </a:rPr>
              <a:t>– Возможность исправить любую ошибку путем многократных попыток</a:t>
            </a:r>
          </a:p>
          <a:p>
            <a:pPr indent="182880"/>
            <a:r>
              <a:rPr lang="ru-RU" sz="1200" i="1" dirty="0">
                <a:solidFill>
                  <a:srgbClr val="333333"/>
                </a:solidFill>
                <a:latin typeface="Open Sans"/>
              </a:rPr>
              <a:t>– Возможность самостоятельно принимать любые решения, вне зависимости от того, к чему они могут привести (например, в рамках игровой деятельности).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D4836-1AA8-4777-AA44-E02D078FC35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041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dirty="0"/>
              <a:t>Использование</a:t>
            </a:r>
            <a:r>
              <a:rPr lang="ru-RU" baseline="0" dirty="0"/>
              <a:t> Интернета дает нам огромное количество возможностей, а стоит ли чего-то опасаться? Может ли что - то угрожать вам на просторах сети? Давайте вместе подумаем и постараемся ответить на этот вопрос. Записывайте ваши ответы в чат.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D4836-1AA8-4777-AA44-E02D078FC35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490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Ну, что ж, благодарю вас за вашу активность и ваши ответы. </a:t>
            </a:r>
          </a:p>
          <a:p>
            <a:pPr indent="182880"/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182880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вот, что думают взрослые по поводу негативного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влияния интернета на развитие ребенка.</a:t>
            </a:r>
          </a:p>
          <a:p>
            <a:pPr indent="182880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Исследователи аналитической компании B2B International, опросив по заказу "Лаборатории Касперского« пользователей домашнего интернета старше 16 лет,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сделали следующие выводы об опасностях, которые таит для детей интернет. По мнению взрослых в этот список вошли 5 пунктов:</a:t>
            </a:r>
          </a:p>
          <a:p>
            <a:pPr indent="182880"/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Зрение и осанка - вот главные жертвы в организме молодого пользователя, слишком много проводящего времени за компьютером. Даже самая удобная мебель тут вряд ли поможет,  человеку, а особенно молодому и активно растущему, надо много двигаться. Если же первую половину дня просиживать за партой в школе, а после обеда сначала сидеть над уроками, а потом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компьютером, остаться здоровым будет практически невозможно.</a:t>
            </a:r>
          </a:p>
          <a:p>
            <a:pPr indent="182880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Развитие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компьютерной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интернет зависимостей. </a:t>
            </a:r>
          </a:p>
          <a:p>
            <a:pPr indent="182880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К негативному контенту относится целый спектр информации,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распространение которого нарушает либо права, либо законные интересы пользователей.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182880">
              <a:buNone/>
            </a:pPr>
            <a:r>
              <a:rPr lang="ru-RU" dirty="0"/>
              <a:t>4. Не все встречи одинаково полезны.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Дети легче, чем большинство взрослых, поддаются убеждению, они более доверчивы. Поэтому могут совершенно спокойно рассказать своему новому виртуальному другу то, что в обычной жизни никогда бы не поведали незнакомцу. Например, номер банковской карточки родителя и три цифры CVC/CVV2 кода, позволяющие совершать покупки онлайн. Или день, когда вся семья уедет в отпуск, оставив надолго пустую квартиру. Или еще какие-то сведения, с помощью которых злоумышленники могут доставить большие неприятности всей семье.</a:t>
            </a:r>
          </a:p>
          <a:p>
            <a:pPr marL="0" indent="182880">
              <a:buNone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К сожалению, эта опасность вполне реальна. Опросы показывают: каждый двадцатый ребенок уже побывал на встречах с людьми, знакомыми только по сетевому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(виртуальному)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общению. Такие свидания опасны тем, что всевозможные злодеи: педофилы, похитители детей, торговцы наркотиками и так далее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именно через социальные сети и сайты знакомств часто выискивают и выманивают своих жертв. Конечно, виртуальный собеседник вполне может оказаться и хорошим честным человеком, но риск нарваться на преступника при таких встречах весьма велик.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D4836-1AA8-4777-AA44-E02D078FC35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719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Компьютеры стремительно внедрились в жизнь современного человека. Сегодня уже стало привычным видеть, что человек взаимодействует с компьютером постоянно – на работе, дома, и даже в машине.</a:t>
            </a:r>
          </a:p>
          <a:p>
            <a:pPr indent="182880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Может ли компьютер вызвать психологическую зависимость, т.е. стремление много времени проводить за компьютером, с телефоном в руках?</a:t>
            </a:r>
          </a:p>
          <a:p>
            <a:pPr indent="182880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Запишите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свои ответы в чат.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D4836-1AA8-4777-AA44-E02D078FC35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316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Каковы же причины интернет-зависимости? Как правило, подростковый возраст – это период, когда и с телом, и с психикой происходят всякие изменения. Настроение меняется по сто раз на дню, вашим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сверстникам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бывает сложно общаться не только с противоположным полом, но и с ребятами своего пола из-за застенчивости и неуверенности в себе. Многое воспринимается слишком обостренно, чуть что – сразу обида и слезы. Кажется, что никто тебя не понимает и не любит. А в Интернете ты можешь придумать себе любой образ, завести много друзей, казаться и себе, и им крутым парнем или девчонкой. Это легкий способ поднять себе самооценку. Но, к сожалению, имеющиеся проблемы «созданный образ» не решает, а только все усложняет. Человек с интернет-зависимостью не развивается, а, наоборот, деградирует, вплоть до неспособности обслужить себя самостоятельно, заработать себе на жизнь, создать семью и др.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D4836-1AA8-4777-AA44-E02D078FC35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24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182880">
              <a:buNone/>
            </a:pPr>
            <a:r>
              <a:rPr lang="ru-RU" i="1" dirty="0"/>
              <a:t>(Пояснение</a:t>
            </a:r>
            <a:r>
              <a:rPr lang="ru-RU" i="1" baseline="0" dirty="0"/>
              <a:t> к каждому пункту</a:t>
            </a:r>
            <a:r>
              <a:rPr lang="ru-RU" i="1" baseline="0" dirty="0">
                <a:sym typeface="Wingdings" panose="05000000000000000000" pitchFamily="2" charset="2"/>
              </a:rPr>
              <a:t>)</a:t>
            </a:r>
            <a:endParaRPr lang="ru-RU" i="1" dirty="0"/>
          </a:p>
          <a:p>
            <a:pPr marL="0" indent="18288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1. Не пренебрегаешь</a:t>
            </a:r>
            <a:r>
              <a:rPr lang="ru-RU" baseline="0" dirty="0"/>
              <a:t> </a:t>
            </a:r>
            <a:r>
              <a:rPr lang="ru-RU" dirty="0"/>
              <a:t>ли ты домашними, личными делами, уроками, сном, питанием, прогулками ради Интернета?</a:t>
            </a:r>
          </a:p>
          <a:p>
            <a:pPr marL="0" indent="18288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2. Социальные сети создают иллюзию занятости: чем больше ты общаешься, тем больше у тебя друзей, тем больший объем</a:t>
            </a:r>
            <a:r>
              <a:rPr lang="ru-RU" baseline="0" dirty="0"/>
              <a:t> информации тебе нужно охватить.</a:t>
            </a:r>
          </a:p>
          <a:p>
            <a:pPr marL="0" marR="0" lvl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Понаблюдай за своим настроением: не замечаешь ли ты частых перепадов в своем настроении, когда пару минут назад ты был счастлив, а сейчас тебя переполняют грусть и тоска?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182880">
              <a:spcBef>
                <a:spcPts val="0"/>
              </a:spcBef>
              <a:spcAft>
                <a:spcPts val="0"/>
              </a:spcAft>
              <a:buNone/>
            </a:pPr>
            <a:r>
              <a:rPr lang="ru-RU" baseline="0" dirty="0"/>
              <a:t>4. Поддерживаешь ли ты свой интерес реальными увлечениями. Насколько важно для тебя общение в Сети и не заменяет ли оно реального общения.</a:t>
            </a:r>
          </a:p>
          <a:p>
            <a:pPr marL="0" indent="182880">
              <a:spcBef>
                <a:spcPts val="0"/>
              </a:spcBef>
              <a:spcAft>
                <a:spcPts val="0"/>
              </a:spcAft>
              <a:buNone/>
            </a:pPr>
            <a:r>
              <a:rPr lang="ru-RU" baseline="0" dirty="0"/>
              <a:t>5. Нет ли у тебя подавленности, раздражительности, беспокойства, нежелания общаться?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D4836-1AA8-4777-AA44-E02D078FC35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565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37959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05981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77477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28906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36947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22780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55764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28713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83681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78898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48117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08324-A84C-4A45-93B6-78D079CCE772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02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f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F5552C-EC82-47C3-93D6-7CD2969AFA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23" r="6" b="9466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331CCB1-0D68-44E3-B5A2-C3301B351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52574" y="1272209"/>
            <a:ext cx="5147826" cy="4839241"/>
            <a:chOff x="6892268" y="1497535"/>
            <a:chExt cx="4908132" cy="461391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CC700D5-9809-43F4-89D5-7DBBCB0DC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6997148" y="1733385"/>
              <a:ext cx="4588058" cy="4141760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7163242-6303-46DC-BAC1-2A204F0613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139134" y="1901498"/>
              <a:ext cx="4245803" cy="3840480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05C4C40-D70E-4C4F-B228-98A0A6132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1300000" flipH="1">
              <a:off x="6892268" y="1497535"/>
              <a:ext cx="4908132" cy="4613915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61052" y="1802674"/>
            <a:ext cx="4603595" cy="2952205"/>
          </a:xfrm>
        </p:spPr>
        <p:txBody>
          <a:bodyPr anchor="ctr">
            <a:normAutofit/>
          </a:bodyPr>
          <a:lstStyle/>
          <a:p>
            <a:pPr algn="ctr"/>
            <a:r>
              <a:rPr lang="ru-RU" sz="5400" b="1" dirty="0">
                <a:solidFill>
                  <a:srgbClr val="0070C0"/>
                </a:solidFill>
                <a:latin typeface="+mn-lt"/>
              </a:rPr>
              <a:t>Я и Интернет</a:t>
            </a: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5" y="212400"/>
            <a:ext cx="7869710" cy="660640"/>
          </a:xfr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9 признаков интернет-зависимости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310" y="14599"/>
            <a:ext cx="3053731" cy="1739725"/>
          </a:xfrm>
        </p:spPr>
      </p:pic>
      <p:sp>
        <p:nvSpPr>
          <p:cNvPr id="7" name="Овал 6"/>
          <p:cNvSpPr/>
          <p:nvPr/>
        </p:nvSpPr>
        <p:spPr>
          <a:xfrm>
            <a:off x="624840" y="1192503"/>
            <a:ext cx="624840" cy="579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1</a:t>
            </a:r>
          </a:p>
        </p:txBody>
      </p:sp>
      <p:sp>
        <p:nvSpPr>
          <p:cNvPr id="8" name="Овал 7"/>
          <p:cNvSpPr/>
          <p:nvPr/>
        </p:nvSpPr>
        <p:spPr>
          <a:xfrm>
            <a:off x="65645" y="1863717"/>
            <a:ext cx="624840" cy="5791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2</a:t>
            </a:r>
          </a:p>
        </p:txBody>
      </p:sp>
      <p:sp>
        <p:nvSpPr>
          <p:cNvPr id="9" name="Овал 8"/>
          <p:cNvSpPr/>
          <p:nvPr/>
        </p:nvSpPr>
        <p:spPr>
          <a:xfrm>
            <a:off x="1524000" y="2424519"/>
            <a:ext cx="624840" cy="5791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3</a:t>
            </a:r>
          </a:p>
        </p:txBody>
      </p:sp>
      <p:sp>
        <p:nvSpPr>
          <p:cNvPr id="10" name="Овал 9"/>
          <p:cNvSpPr/>
          <p:nvPr/>
        </p:nvSpPr>
        <p:spPr>
          <a:xfrm>
            <a:off x="176313" y="3123224"/>
            <a:ext cx="695963" cy="68015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4</a:t>
            </a:r>
          </a:p>
        </p:txBody>
      </p:sp>
      <p:sp>
        <p:nvSpPr>
          <p:cNvPr id="11" name="Овал 10"/>
          <p:cNvSpPr/>
          <p:nvPr/>
        </p:nvSpPr>
        <p:spPr>
          <a:xfrm>
            <a:off x="8414842" y="3123224"/>
            <a:ext cx="624840" cy="57912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5</a:t>
            </a:r>
          </a:p>
        </p:txBody>
      </p:sp>
      <p:sp>
        <p:nvSpPr>
          <p:cNvPr id="12" name="Овал 11"/>
          <p:cNvSpPr/>
          <p:nvPr/>
        </p:nvSpPr>
        <p:spPr>
          <a:xfrm>
            <a:off x="685348" y="4262248"/>
            <a:ext cx="624840" cy="57912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76031" y="1229339"/>
            <a:ext cx="504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Постоянное желание быть онлайн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6024" y="1906435"/>
            <a:ext cx="9262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Раздражительность при невозможности выйти в интернет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41104" y="2532982"/>
            <a:ext cx="8274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Нежелание отвлекаться от виртуального пространства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02905" y="3174655"/>
            <a:ext cx="7154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7030A0"/>
                </a:solidFill>
              </a:rPr>
              <a:t>Расстройство внимания, которое сказывается на учебном процессе и успеваемости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70310" y="3163791"/>
            <a:ext cx="2739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Пренебрежение личной гигиеной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07822" y="4163329"/>
            <a:ext cx="10098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Отказ от пищи или системное нерегулярное питание не отрываясь от компьютера или телефона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542238" y="4886822"/>
            <a:ext cx="301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Отказ от общения в реальной жизни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82576" y="5932175"/>
            <a:ext cx="10372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Готовность вкладывать все свободные деньги в компьютер и интернет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83270" y="5161083"/>
            <a:ext cx="5331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Конфликты с окружающими людьми</a:t>
            </a:r>
          </a:p>
        </p:txBody>
      </p:sp>
      <p:sp>
        <p:nvSpPr>
          <p:cNvPr id="22" name="Овал 21"/>
          <p:cNvSpPr/>
          <p:nvPr/>
        </p:nvSpPr>
        <p:spPr>
          <a:xfrm>
            <a:off x="7834999" y="5039186"/>
            <a:ext cx="624840" cy="57912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7</a:t>
            </a:r>
          </a:p>
        </p:txBody>
      </p:sp>
      <p:sp>
        <p:nvSpPr>
          <p:cNvPr id="23" name="Овал 22"/>
          <p:cNvSpPr/>
          <p:nvPr/>
        </p:nvSpPr>
        <p:spPr>
          <a:xfrm>
            <a:off x="1476031" y="5113039"/>
            <a:ext cx="624840" cy="57912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8</a:t>
            </a:r>
          </a:p>
        </p:txBody>
      </p:sp>
      <p:sp>
        <p:nvSpPr>
          <p:cNvPr id="24" name="Овал 23"/>
          <p:cNvSpPr/>
          <p:nvPr/>
        </p:nvSpPr>
        <p:spPr>
          <a:xfrm>
            <a:off x="488734" y="5862214"/>
            <a:ext cx="624840" cy="57912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335975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260" y="339636"/>
            <a:ext cx="10515600" cy="1645920"/>
          </a:xfrm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Что делать, если я обнаружил у себя или друга </a:t>
            </a:r>
            <a:b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более 5 симптомов компьютерной зависимости?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480" y="2346231"/>
            <a:ext cx="5382861" cy="431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19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792" y="132397"/>
            <a:ext cx="11937274" cy="677500"/>
          </a:xfrm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Управляй интернетом, пока интернет не начал управлять тобой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5844" y="1139936"/>
            <a:ext cx="10515600" cy="558566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b="1" dirty="0"/>
              <a:t>Контролируй время, проведенное в виртуальном пространстве; для этого четко определи количество времени, которое ты можешь провести у монитора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b="1" dirty="0">
                <a:solidFill>
                  <a:srgbClr val="0070C0"/>
                </a:solidFill>
              </a:rPr>
              <a:t>Соблюдай режим дня, чаще бывай на свежем воздухе, занимайся спортом или творчеством, общайся с друзьями в живую, а не онлайн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b="1" dirty="0"/>
              <a:t>«</a:t>
            </a:r>
            <a:r>
              <a:rPr lang="ru-RU" b="1" dirty="0" err="1"/>
              <a:t>Стрелялки</a:t>
            </a:r>
            <a:r>
              <a:rPr lang="ru-RU" b="1" dirty="0"/>
              <a:t>» и «</a:t>
            </a:r>
            <a:r>
              <a:rPr lang="ru-RU" b="1" dirty="0" err="1"/>
              <a:t>бродилки</a:t>
            </a:r>
            <a:r>
              <a:rPr lang="ru-RU" b="1" dirty="0"/>
              <a:t>» старайся заменить играми, которые развивают логическое мышление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b="1" dirty="0">
                <a:solidFill>
                  <a:srgbClr val="0070C0"/>
                </a:solidFill>
              </a:rPr>
              <a:t>Откажись от использования гаджетов и посещения социальных сетей перед сном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b="1" dirty="0"/>
              <a:t>Если тебе неуютно от того, что рядом нет компьютера, ты редко фантазируешь, а перед глазами герои компьютерных игр—не стесняйся и поговори об этом с родителями или  обратись за помощью к психологам, которые окажут тебе всяческую поддержку и научат решать различные трудности.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92" y="1201235"/>
            <a:ext cx="1450188" cy="1143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92" y="2602456"/>
            <a:ext cx="1436557" cy="1051560"/>
          </a:xfrm>
          <a:prstGeom prst="rect">
            <a:avLst/>
          </a:prstGeom>
        </p:spPr>
      </p:pic>
      <p:pic>
        <p:nvPicPr>
          <p:cNvPr id="2050" name="Picture 2" descr="ᐈ Рисунок психолога векторные картинки, иллюстрации психолог | скачать на  Depositphotos®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1" y="5037772"/>
            <a:ext cx="1632660" cy="163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6" y="3859528"/>
            <a:ext cx="1632660" cy="110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24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994" y="201218"/>
            <a:ext cx="11871960" cy="964846"/>
          </a:xfrm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Как помочь себе или другу в борьбе с интернет-зависимостью?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0" y="1606731"/>
            <a:ext cx="7014754" cy="449362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>
                <a:solidFill>
                  <a:srgbClr val="7030A0"/>
                </a:solidFill>
              </a:rPr>
              <a:t>Лучше всего обратиться за помощью  к профессиональному психологу.</a:t>
            </a:r>
            <a:r>
              <a:rPr lang="ru-RU" b="1" dirty="0">
                <a:solidFill>
                  <a:srgbClr val="7030A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2400" dirty="0"/>
              <a:t>Пусть тебя это не пугает, психологическая помощь нужна время от времени всем нам, а не только «психам», как ошибочно думают некоторые. Специалист подскажет тебе, как разобраться в причинах твоей интернет-зависимости, и научит справляться с теми проблемами, из-за которых ты предпочитаешь уходить в Сеть, а не решать их в реальности.</a:t>
            </a:r>
          </a:p>
          <a:p>
            <a:pPr marL="0" indent="0" algn="ctr">
              <a:buNone/>
            </a:pPr>
            <a:r>
              <a:rPr lang="en-US" b="1" u="sng" dirty="0">
                <a:solidFill>
                  <a:schemeClr val="accent5">
                    <a:lumMod val="75000"/>
                  </a:schemeClr>
                </a:solidFill>
              </a:rPr>
              <a:t>https://covid-19.mentalcenter.kz/ru</a:t>
            </a:r>
            <a:endParaRPr lang="ru-RU" sz="18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698" y="1549149"/>
            <a:ext cx="2054417" cy="19778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94" y="2819531"/>
            <a:ext cx="2893835" cy="2489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553" y="6048102"/>
            <a:ext cx="11375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Несовершеннолетние в возрасте 16 и старше имеют право самостоятельно получить помощь </a:t>
            </a:r>
          </a:p>
          <a:p>
            <a:pPr algn="ctr"/>
            <a:r>
              <a:rPr lang="ru-RU" b="1" dirty="0"/>
              <a:t>специалистов без информационного соглашения родителя или законного представителя</a:t>
            </a:r>
          </a:p>
        </p:txBody>
      </p:sp>
    </p:spTree>
    <p:extLst>
      <p:ext uri="{BB962C8B-B14F-4D97-AF65-F5344CB8AC3E}">
        <p14:creationId xmlns:p14="http://schemas.microsoft.com/office/powerpoint/2010/main" val="3849373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4119" y="14444"/>
            <a:ext cx="8556625" cy="82957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Взгляни на свою жизнь со стороны…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71619835"/>
              </p:ext>
            </p:extLst>
          </p:nvPr>
        </p:nvGraphicFramePr>
        <p:xfrm>
          <a:off x="2331125" y="1268760"/>
          <a:ext cx="6568877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106160" y="1743912"/>
            <a:ext cx="2716554" cy="101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r>
              <a:rPr lang="ru-RU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Среднестатистический пользователь </a:t>
            </a:r>
          </a:p>
          <a:p>
            <a:pPr algn="r">
              <a:lnSpc>
                <a:spcPts val="2400"/>
              </a:lnSpc>
            </a:pPr>
            <a:r>
              <a:rPr lang="ru-RU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проводит в сети…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654860644"/>
              </p:ext>
            </p:extLst>
          </p:nvPr>
        </p:nvGraphicFramePr>
        <p:xfrm>
          <a:off x="8900002" y="708331"/>
          <a:ext cx="3291998" cy="3596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57202" y="4518453"/>
            <a:ext cx="93304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0070C0"/>
                </a:solidFill>
              </a:rPr>
              <a:t>А  ведь для того, чтобы…</a:t>
            </a:r>
          </a:p>
          <a:p>
            <a:pPr marL="285750" indent="-285750">
              <a:buFontTx/>
              <a:buChar char="-"/>
            </a:pPr>
            <a:r>
              <a:rPr lang="ru-RU" sz="2400" b="1" dirty="0">
                <a:ea typeface="Tahoma" panose="020B0604030504040204" pitchFamily="34" charset="0"/>
                <a:cs typeface="Tahoma" panose="020B0604030504040204" pitchFamily="34" charset="0"/>
              </a:rPr>
              <a:t>Получить водительские права нужно 190 часов или 8 суток</a:t>
            </a:r>
          </a:p>
          <a:p>
            <a:pPr marL="285750" indent="-285750">
              <a:buFontTx/>
              <a:buChar char="-"/>
            </a:pPr>
            <a:r>
              <a:rPr lang="ru-RU" sz="24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Научиться фотографировать нужно 48 часов или 2 суток</a:t>
            </a:r>
          </a:p>
          <a:p>
            <a:pPr marL="285750" indent="-285750">
              <a:buFontTx/>
              <a:buChar char="-"/>
            </a:pPr>
            <a:r>
              <a:rPr lang="ru-RU" sz="2400" b="1" dirty="0">
                <a:ea typeface="Tahoma" panose="020B0604030504040204" pitchFamily="34" charset="0"/>
                <a:cs typeface="Tahoma" panose="020B0604030504040204" pitchFamily="34" charset="0"/>
              </a:rPr>
              <a:t>Поддерживать себя в форме нужно 170 часов или 7 суток</a:t>
            </a:r>
          </a:p>
        </p:txBody>
      </p:sp>
      <p:pic>
        <p:nvPicPr>
          <p:cNvPr id="1026" name="Picture 2" descr="Хорошо выглядящий человек думает о великой идее | Премиум векторы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0" y="4498546"/>
            <a:ext cx="2214644" cy="221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152399" y="3329212"/>
            <a:ext cx="4341224" cy="956593"/>
          </a:xfrm>
          <a:prstGeom prst="wedgeRoundRect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700"/>
              </a:lnSpc>
            </a:pP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6 лет виртуальной жизни?</a:t>
            </a:r>
          </a:p>
        </p:txBody>
      </p:sp>
      <p:pic>
        <p:nvPicPr>
          <p:cNvPr id="4" name="Picture 2" descr="Концепция концепции технологии зеленого кибер будущего | Премиум векторы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2802"/>
            <a:ext cx="2322013" cy="141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26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20A01D34-8D92-4E24-A4A8-F8F7E3F7B2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34" r="3" b="9121"/>
          <a:stretch/>
        </p:blipFill>
        <p:spPr>
          <a:xfrm>
            <a:off x="0" y="0"/>
            <a:ext cx="12191435" cy="6857989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type="ctrTitle"/>
          </p:nvPr>
        </p:nvSpPr>
        <p:spPr>
          <a:xfrm>
            <a:off x="1422861" y="1246909"/>
            <a:ext cx="9560329" cy="46839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Безусловно, сейчас без Интернета существовать невозможно. </a:t>
            </a:r>
          </a:p>
          <a:p>
            <a:pPr marL="0" indent="0" algn="ctr">
              <a:buNone/>
            </a:pPr>
            <a:r>
              <a:rPr lang="ru-RU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Но важно использовать современные технологии </a:t>
            </a:r>
            <a:br>
              <a:rPr lang="ru-RU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себе во благо</a:t>
            </a:r>
            <a:r>
              <a:rPr lang="ru-RU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</a:p>
          <a:p>
            <a:pPr marL="0" indent="0" algn="ctr">
              <a:buNone/>
            </a:pPr>
            <a:r>
              <a:rPr lang="ru-RU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 не во вред. </a:t>
            </a:r>
          </a:p>
        </p:txBody>
      </p:sp>
    </p:spTree>
    <p:extLst>
      <p:ext uri="{BB962C8B-B14F-4D97-AF65-F5344CB8AC3E}">
        <p14:creationId xmlns:p14="http://schemas.microsoft.com/office/powerpoint/2010/main" val="2525328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2292419"/>
            <a:ext cx="9448800" cy="3126317"/>
          </a:xfrm>
        </p:spPr>
        <p:txBody>
          <a:bodyPr>
            <a:normAutofit fontScale="90000"/>
          </a:bodyPr>
          <a:lstStyle/>
          <a:p>
            <a:r>
              <a:rPr lang="ru-RU" sz="4667" b="1" dirty="0">
                <a:solidFill>
                  <a:srgbClr val="05856D"/>
                </a:solidFill>
                <a:latin typeface="+mn-lt"/>
                <a:ea typeface="Open Sans Light" charset="0"/>
                <a:cs typeface="Open Sans Light" charset="0"/>
              </a:rPr>
              <a:t>Спасибо за Ваше участие!</a:t>
            </a:r>
            <a:br>
              <a:rPr lang="ru-RU" sz="4667" b="1" dirty="0">
                <a:solidFill>
                  <a:srgbClr val="05856D"/>
                </a:solidFill>
                <a:latin typeface="+mn-lt"/>
                <a:ea typeface="Open Sans Light" charset="0"/>
                <a:cs typeface="Open Sans Light" charset="0"/>
              </a:rPr>
            </a:br>
            <a:br>
              <a:rPr lang="ru-RU" sz="4667" b="1" dirty="0">
                <a:solidFill>
                  <a:srgbClr val="05856D"/>
                </a:solidFill>
                <a:latin typeface="+mn-lt"/>
                <a:ea typeface="Open Sans Light" charset="0"/>
                <a:cs typeface="Open Sans Light" charset="0"/>
              </a:rPr>
            </a:br>
            <a:r>
              <a:rPr lang="ru-RU" sz="4667" b="1" dirty="0">
                <a:solidFill>
                  <a:srgbClr val="05856D"/>
                </a:solidFill>
                <a:latin typeface="+mn-lt"/>
                <a:ea typeface="Open Sans Light" charset="0"/>
                <a:cs typeface="Open Sans Light" charset="0"/>
              </a:rPr>
              <a:t>Вы всегда можете связаться со мной по следующим контактным данным:</a:t>
            </a:r>
            <a:br>
              <a:rPr lang="ru-RU" sz="4667" b="1" dirty="0">
                <a:solidFill>
                  <a:srgbClr val="05856D"/>
                </a:solidFill>
                <a:latin typeface="+mn-lt"/>
                <a:ea typeface="Open Sans Light" charset="0"/>
                <a:cs typeface="Open Sans Light" charset="0"/>
              </a:rPr>
            </a:br>
            <a:r>
              <a:rPr lang="ru-RU" sz="4667" b="1" dirty="0">
                <a:solidFill>
                  <a:srgbClr val="05856D"/>
                </a:solidFill>
                <a:latin typeface="+mn-lt"/>
                <a:ea typeface="Open Sans Light" charset="0"/>
                <a:cs typeface="Open Sans Light" charset="0"/>
              </a:rPr>
              <a:t>Ф.И.О. ______________</a:t>
            </a:r>
            <a:br>
              <a:rPr lang="ru-RU" sz="4667" b="1" dirty="0">
                <a:solidFill>
                  <a:srgbClr val="05856D"/>
                </a:solidFill>
                <a:latin typeface="+mn-lt"/>
                <a:ea typeface="Open Sans Light" charset="0"/>
                <a:cs typeface="Open Sans Light" charset="0"/>
              </a:rPr>
            </a:br>
            <a:r>
              <a:rPr lang="ru-RU" sz="4667" b="1" dirty="0">
                <a:solidFill>
                  <a:srgbClr val="05856D"/>
                </a:solidFill>
                <a:latin typeface="+mn-lt"/>
                <a:ea typeface="Open Sans Light" charset="0"/>
                <a:cs typeface="Open Sans Light" charset="0"/>
              </a:rPr>
              <a:t>педагог-психолог школы/колледжа _______________</a:t>
            </a:r>
            <a:br>
              <a:rPr lang="ru-RU" sz="4667" b="1" dirty="0">
                <a:solidFill>
                  <a:srgbClr val="05856D"/>
                </a:solidFill>
                <a:latin typeface="+mn-lt"/>
                <a:ea typeface="Open Sans Light" charset="0"/>
                <a:cs typeface="Open Sans Light" charset="0"/>
              </a:rPr>
            </a:br>
            <a:r>
              <a:rPr lang="ru-RU" sz="4667" b="1" dirty="0">
                <a:solidFill>
                  <a:srgbClr val="05856D"/>
                </a:solidFill>
                <a:latin typeface="+mn-lt"/>
                <a:ea typeface="Open Sans Light" charset="0"/>
                <a:cs typeface="Open Sans Light" charset="0"/>
              </a:rPr>
              <a:t>тел. _____________</a:t>
            </a:r>
          </a:p>
        </p:txBody>
      </p:sp>
    </p:spTree>
    <p:extLst>
      <p:ext uri="{BB962C8B-B14F-4D97-AF65-F5344CB8AC3E}">
        <p14:creationId xmlns:p14="http://schemas.microsoft.com/office/powerpoint/2010/main" val="331811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341" y="434340"/>
            <a:ext cx="6028659" cy="5195751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047205" y="1613479"/>
            <a:ext cx="4400007" cy="283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rgbClr val="0070C0"/>
                </a:solidFill>
                <a:latin typeface="+mn-lt"/>
              </a:rPr>
              <a:t>21-</a:t>
            </a:r>
            <a:r>
              <a:rPr lang="ru-RU" sz="4400" b="1" dirty="0">
                <a:solidFill>
                  <a:srgbClr val="0070C0"/>
                </a:solidFill>
                <a:latin typeface="+mn-lt"/>
              </a:rPr>
              <a:t>век</a:t>
            </a:r>
            <a:r>
              <a:rPr lang="ru-RU" sz="6600" b="1" dirty="0">
                <a:solidFill>
                  <a:srgbClr val="0070C0"/>
                </a:solidFill>
                <a:latin typeface="+mn-lt"/>
              </a:rPr>
              <a:t> – век </a:t>
            </a:r>
            <a:r>
              <a:rPr lang="ru-RU" sz="4400" b="1" dirty="0">
                <a:solidFill>
                  <a:srgbClr val="0070C0"/>
                </a:solidFill>
                <a:latin typeface="+mn-lt"/>
              </a:rPr>
              <a:t>компьютерных</a:t>
            </a:r>
            <a:r>
              <a:rPr lang="ru-RU" sz="6600" b="1" dirty="0">
                <a:solidFill>
                  <a:srgbClr val="0070C0"/>
                </a:solidFill>
                <a:latin typeface="+mn-lt"/>
              </a:rPr>
              <a:t> технологий</a:t>
            </a:r>
            <a:endParaRPr lang="ru-RU" sz="44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8045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люс 6"/>
          <p:cNvSpPr/>
          <p:nvPr/>
        </p:nvSpPr>
        <p:spPr>
          <a:xfrm>
            <a:off x="2971801" y="1457638"/>
            <a:ext cx="1249680" cy="111252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219201" y="2815977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002060"/>
                </a:solidFill>
              </a:rPr>
              <a:t>Расширяющиеся возможности обучения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9200" y="4298682"/>
            <a:ext cx="4876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002060"/>
                </a:solidFill>
              </a:rPr>
              <a:t>Доступность большого количества информации в сети Интернет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7764" y="2894354"/>
                <a:ext cx="769186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⨳</m:t>
                      </m:r>
                    </m:oMath>
                  </m:oMathPara>
                </a14:m>
                <a:endParaRPr lang="ru-RU" sz="4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64" y="2894354"/>
                <a:ext cx="769186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0015" y="4555817"/>
                <a:ext cx="578685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⨳</m:t>
                      </m:r>
                    </m:oMath>
                  </m:oMathPara>
                </a14:m>
                <a:endParaRPr lang="ru-RU" sz="4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15" y="4555817"/>
                <a:ext cx="578685" cy="738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Заголовок 1"/>
          <p:cNvSpPr txBox="1">
            <a:spLocks/>
          </p:cNvSpPr>
          <p:nvPr/>
        </p:nvSpPr>
        <p:spPr>
          <a:xfrm>
            <a:off x="1036320" y="213116"/>
            <a:ext cx="9818914" cy="9607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ИНТЕРНЕТ И ЕГО ВОЗМОЖНОСТИ</a:t>
            </a:r>
          </a:p>
        </p:txBody>
      </p:sp>
      <p:pic>
        <p:nvPicPr>
          <p:cNvPr id="1026" name="Picture 2" descr="Тенденции развития современных интернет и web технологий в 21 веке | Центр  Компьютерного Обучения | Яндекс Дзе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90672"/>
            <a:ext cx="5486400" cy="440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321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720" y="259080"/>
            <a:ext cx="10805160" cy="1097281"/>
          </a:xfr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Чем же привлекателен Интернет для тебя 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и твоих сверстников?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2183" y="1905924"/>
            <a:ext cx="642066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sz="3600" b="1" i="1" dirty="0"/>
              <a:t>Самовыражение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sz="3600" b="1" i="1" dirty="0"/>
              <a:t>Создание своего образа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sz="3600" b="1" i="1" dirty="0"/>
              <a:t>Обмен информацией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sz="3600" b="1" i="1" dirty="0"/>
              <a:t>Нахождение интересов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sz="3600" b="1" i="1" dirty="0"/>
              <a:t>Формирование взглядов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sz="3600" b="1" i="1" dirty="0"/>
              <a:t>Самостоятельность</a:t>
            </a:r>
            <a:endParaRPr lang="ru-RU" sz="3600" b="1" i="1" dirty="0">
              <a:solidFill>
                <a:srgbClr val="333333"/>
              </a:solidFill>
              <a:effectLst/>
              <a:latin typeface="Open San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854" y="1811437"/>
            <a:ext cx="4669439" cy="404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0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323805" y="472294"/>
            <a:ext cx="4219303" cy="2323159"/>
          </a:xfrm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Может ли тебе что-то угрожать в Интернете?</a:t>
            </a:r>
          </a:p>
        </p:txBody>
      </p:sp>
      <p:pic>
        <p:nvPicPr>
          <p:cNvPr id="2052" name="Picture 4" descr="YouTube запретил платное продвижение контента на белорусском языке -  Adindex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9186"/>
            <a:ext cx="4092195" cy="275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Интернет-зависимость у детей: причины, признаки и способы преодолен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425" y="3252717"/>
            <a:ext cx="4537009" cy="331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Тренинг Безопасность в интернете | Дети в городе Киев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434" y="1594748"/>
            <a:ext cx="3315938" cy="331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049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75385" y="285869"/>
            <a:ext cx="11241229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По мнению взрослых, интернет таит в себе </a:t>
            </a:r>
          </a:p>
          <a:p>
            <a:pPr algn="ctr"/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5 опасных угроз:</a:t>
            </a:r>
            <a:endParaRPr lang="ru-RU" sz="4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" y="1958463"/>
            <a:ext cx="4160520" cy="3120390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840768" y="2162923"/>
            <a:ext cx="7006046" cy="3220639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b="1" dirty="0">
                <a:solidFill>
                  <a:srgbClr val="002060"/>
                </a:solidFill>
              </a:rPr>
              <a:t>Негативное влияние на здоровье</a:t>
            </a:r>
          </a:p>
          <a:p>
            <a:pPr marL="514350" indent="-514350">
              <a:buAutoNum type="arabicPeriod"/>
            </a:pPr>
            <a:r>
              <a:rPr lang="ru-RU" b="1" dirty="0">
                <a:solidFill>
                  <a:srgbClr val="002060"/>
                </a:solidFill>
              </a:rPr>
              <a:t>Погружение в виртуальную среду</a:t>
            </a:r>
          </a:p>
          <a:p>
            <a:pPr marL="514350" indent="-514350">
              <a:buAutoNum type="arabicPeriod"/>
            </a:pPr>
            <a:r>
              <a:rPr lang="ru-RU" b="1" dirty="0">
                <a:solidFill>
                  <a:srgbClr val="002060"/>
                </a:solidFill>
              </a:rPr>
              <a:t>Столкновение с негативным контентом </a:t>
            </a:r>
          </a:p>
          <a:p>
            <a:pPr marL="514350" indent="-514350">
              <a:buAutoNum type="arabicPeriod"/>
            </a:pPr>
            <a:r>
              <a:rPr lang="ru-RU" b="1" dirty="0">
                <a:solidFill>
                  <a:srgbClr val="002060"/>
                </a:solidFill>
              </a:rPr>
              <a:t>Общение с незнакомцами</a:t>
            </a:r>
          </a:p>
          <a:p>
            <a:pPr marL="514350" indent="-514350">
              <a:buAutoNum type="arabicPeriod"/>
            </a:pPr>
            <a:r>
              <a:rPr lang="ru-RU" b="1" dirty="0">
                <a:solidFill>
                  <a:srgbClr val="002060"/>
                </a:solidFill>
              </a:rPr>
              <a:t>Общение с незнакомцами в Сети может перерасти в реальное общение в жизни</a:t>
            </a:r>
          </a:p>
        </p:txBody>
      </p:sp>
      <p:sp>
        <p:nvSpPr>
          <p:cNvPr id="9" name="Двойная волна 8"/>
          <p:cNvSpPr/>
          <p:nvPr/>
        </p:nvSpPr>
        <p:spPr>
          <a:xfrm>
            <a:off x="1019331" y="5638893"/>
            <a:ext cx="9998439" cy="929390"/>
          </a:xfrm>
          <a:prstGeom prst="doubleWav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614611" y="5768791"/>
            <a:ext cx="4729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вы согласны с этим?</a:t>
            </a:r>
          </a:p>
        </p:txBody>
      </p:sp>
    </p:spTree>
    <p:extLst>
      <p:ext uri="{BB962C8B-B14F-4D97-AF65-F5344CB8AC3E}">
        <p14:creationId xmlns:p14="http://schemas.microsoft.com/office/powerpoint/2010/main" val="102790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50409"/>
            <a:ext cx="10515600" cy="1325563"/>
          </a:xfrm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Могут ли гаджеты и интернет вызывать зависимость?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128" y="2073818"/>
            <a:ext cx="4807124" cy="4351338"/>
          </a:xfrm>
        </p:spPr>
      </p:pic>
    </p:spTree>
    <p:extLst>
      <p:ext uri="{BB962C8B-B14F-4D97-AF65-F5344CB8AC3E}">
        <p14:creationId xmlns:p14="http://schemas.microsoft.com/office/powerpoint/2010/main" val="1721075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166" y="251621"/>
            <a:ext cx="11499668" cy="1005840"/>
          </a:xfr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Что может стать причиной развития компьютерной зависимости?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525" y="1495846"/>
            <a:ext cx="11834949" cy="484927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2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Недостаток общения со сверстниками</a:t>
            </a:r>
          </a:p>
          <a:p>
            <a:pPr lv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2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Недостаток внимания со стороны родителей</a:t>
            </a:r>
          </a:p>
          <a:p>
            <a:pPr lv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2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Неуверенность в себе и своих силах, застенчивость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2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Желание  быть «как все» </a:t>
            </a:r>
          </a:p>
          <a:p>
            <a:pPr lv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2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Отсутствие увлечений или хобби, любых других привязанностей, не связанных с компьютером</a:t>
            </a:r>
            <a:endParaRPr lang="ru-RU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2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Плохая стрессоустойчивость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Неспособность разрешения конфликтов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2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Желание уйти от проблем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Неспособность строить отношения со сверстниками и противоположным полом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2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Плохая адаптация в коллективе</a:t>
            </a:r>
          </a:p>
        </p:txBody>
      </p:sp>
    </p:spTree>
    <p:extLst>
      <p:ext uri="{BB962C8B-B14F-4D97-AF65-F5344CB8AC3E}">
        <p14:creationId xmlns:p14="http://schemas.microsoft.com/office/powerpoint/2010/main" val="96513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876" y="397904"/>
            <a:ext cx="9052560" cy="823595"/>
          </a:xfr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Есть ли у меня интернет - зависимость?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5816" y="1925878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200" b="1" dirty="0"/>
              <a:t> Оцени сколько времени ты  проводишь в Интернете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0070C0"/>
                </a:solidFill>
              </a:rPr>
              <a:t> Чем ты обычно занимаешься в интернете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200" b="1" dirty="0"/>
              <a:t> Понаблюдай за своим настроением и состоянием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0070C0"/>
                </a:solidFill>
              </a:rPr>
              <a:t> Отмечаешь ли ты сильное, непреодолимое желание  выхода в Интернет?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200" b="1" dirty="0"/>
              <a:t> Не снизилась ли в последнее время твоя успеваемость?</a:t>
            </a:r>
          </a:p>
        </p:txBody>
      </p:sp>
      <p:pic>
        <p:nvPicPr>
          <p:cNvPr id="3074" name="Picture 2" descr="Не нашли подходящий проект? - Костромской тере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916" y="0"/>
            <a:ext cx="1905000" cy="179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9122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3821</TotalTime>
  <Words>2025</Words>
  <Application>Microsoft Office PowerPoint</Application>
  <PresentationFormat>Widescreen</PresentationFormat>
  <Paragraphs>156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Meiryo</vt:lpstr>
      <vt:lpstr>Arial</vt:lpstr>
      <vt:lpstr>Arial Narrow</vt:lpstr>
      <vt:lpstr>Calibri</vt:lpstr>
      <vt:lpstr>Calibri Light</vt:lpstr>
      <vt:lpstr>Cambria Math</vt:lpstr>
      <vt:lpstr>Open Sans</vt:lpstr>
      <vt:lpstr>Tahoma</vt:lpstr>
      <vt:lpstr>Wingdings</vt:lpstr>
      <vt:lpstr>Тема Office</vt:lpstr>
      <vt:lpstr>Я и Интернет</vt:lpstr>
      <vt:lpstr>21-век – век компьютерных технологий</vt:lpstr>
      <vt:lpstr>PowerPoint Presentation</vt:lpstr>
      <vt:lpstr>Чем же привлекателен Интернет для тебя  и твоих сверстников?</vt:lpstr>
      <vt:lpstr>Может ли тебе что-то угрожать в Интернете?</vt:lpstr>
      <vt:lpstr>PowerPoint Presentation</vt:lpstr>
      <vt:lpstr>Могут ли гаджеты и интернет вызывать зависимость?</vt:lpstr>
      <vt:lpstr>Что может стать причиной развития компьютерной зависимости?</vt:lpstr>
      <vt:lpstr>Есть ли у меня интернет - зависимость?</vt:lpstr>
      <vt:lpstr>9 признаков интернет-зависимости</vt:lpstr>
      <vt:lpstr>Что делать, если я обнаружил у себя или друга  более 5 симптомов компьютерной зависимости?</vt:lpstr>
      <vt:lpstr> Управляй интернетом, пока интернет не начал управлять тобой</vt:lpstr>
      <vt:lpstr>Как помочь себе или другу в борьбе с интернет-зависимостью?</vt:lpstr>
      <vt:lpstr>Взгляни на свою жизнь со стороны…</vt:lpstr>
      <vt:lpstr>Безусловно, сейчас без Интернета существовать невозможно.  Но важно использовать современные технологии  себе во благо,  а не во вред. </vt:lpstr>
      <vt:lpstr>Спасибо за Ваше участие!  Вы всегда можете связаться со мной по следующим контактным данным: Ф.И.О. ______________ педагог-психолог школы/колледжа _______________ тел. _____________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win10</dc:creator>
  <cp:lastModifiedBy>Aigul Kadirova</cp:lastModifiedBy>
  <cp:revision>108</cp:revision>
  <dcterms:created xsi:type="dcterms:W3CDTF">2020-08-30T09:24:01Z</dcterms:created>
  <dcterms:modified xsi:type="dcterms:W3CDTF">2020-10-20T02:28:09Z</dcterms:modified>
</cp:coreProperties>
</file>